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852" r:id="rId3"/>
    <p:sldId id="853" r:id="rId4"/>
    <p:sldId id="854" r:id="rId5"/>
    <p:sldId id="855" r:id="rId6"/>
    <p:sldId id="856" r:id="rId7"/>
    <p:sldId id="858" r:id="rId8"/>
    <p:sldId id="860" r:id="rId9"/>
    <p:sldId id="891" r:id="rId10"/>
    <p:sldId id="881" r:id="rId11"/>
    <p:sldId id="849" r:id="rId12"/>
    <p:sldId id="864" r:id="rId13"/>
    <p:sldId id="865" r:id="rId14"/>
    <p:sldId id="886" r:id="rId15"/>
    <p:sldId id="848" r:id="rId16"/>
    <p:sldId id="871" r:id="rId17"/>
    <p:sldId id="949" r:id="rId18"/>
    <p:sldId id="950" r:id="rId19"/>
    <p:sldId id="951" r:id="rId20"/>
    <p:sldId id="952" r:id="rId21"/>
    <p:sldId id="889" r:id="rId22"/>
    <p:sldId id="923" r:id="rId23"/>
    <p:sldId id="917" r:id="rId24"/>
    <p:sldId id="922" r:id="rId25"/>
    <p:sldId id="894" r:id="rId26"/>
    <p:sldId id="918" r:id="rId27"/>
    <p:sldId id="919" r:id="rId28"/>
    <p:sldId id="920" r:id="rId29"/>
    <p:sldId id="892" r:id="rId30"/>
    <p:sldId id="901" r:id="rId31"/>
    <p:sldId id="898" r:id="rId32"/>
    <p:sldId id="899" r:id="rId33"/>
    <p:sldId id="925" r:id="rId34"/>
    <p:sldId id="902" r:id="rId35"/>
    <p:sldId id="908" r:id="rId36"/>
    <p:sldId id="921" r:id="rId37"/>
    <p:sldId id="910" r:id="rId38"/>
    <p:sldId id="903" r:id="rId39"/>
    <p:sldId id="895" r:id="rId40"/>
    <p:sldId id="904" r:id="rId41"/>
    <p:sldId id="905" r:id="rId42"/>
    <p:sldId id="906" r:id="rId43"/>
    <p:sldId id="907" r:id="rId44"/>
    <p:sldId id="911" r:id="rId45"/>
    <p:sldId id="912" r:id="rId46"/>
    <p:sldId id="913" r:id="rId47"/>
    <p:sldId id="914" r:id="rId48"/>
    <p:sldId id="915" r:id="rId49"/>
    <p:sldId id="926" r:id="rId50"/>
    <p:sldId id="932" r:id="rId51"/>
    <p:sldId id="927" r:id="rId52"/>
    <p:sldId id="928" r:id="rId53"/>
    <p:sldId id="929" r:id="rId54"/>
    <p:sldId id="930" r:id="rId55"/>
    <p:sldId id="893" r:id="rId56"/>
    <p:sldId id="931" r:id="rId57"/>
    <p:sldId id="924" r:id="rId58"/>
    <p:sldId id="847" r:id="rId59"/>
    <p:sldId id="874" r:id="rId60"/>
    <p:sldId id="875" r:id="rId61"/>
    <p:sldId id="876" r:id="rId62"/>
    <p:sldId id="851" r:id="rId63"/>
    <p:sldId id="885" r:id="rId64"/>
    <p:sldId id="883" r:id="rId65"/>
    <p:sldId id="884" r:id="rId66"/>
    <p:sldId id="791" r:id="rId67"/>
  </p:sldIdLst>
  <p:sldSz cx="9144000" cy="6858000" type="screen4x3"/>
  <p:notesSz cx="6997700" cy="9283700"/>
  <p:custDataLst>
    <p:tags r:id="rId7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FF0000"/>
    <a:srgbClr val="0000CC"/>
    <a:srgbClr val="000066"/>
    <a:srgbClr val="969696"/>
    <a:srgbClr val="808080"/>
    <a:srgbClr val="B2B2B2"/>
    <a:srgbClr val="3366FF"/>
    <a:srgbClr val="DDDDDD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42" autoAdjust="0"/>
  </p:normalViewPr>
  <p:slideViewPr>
    <p:cSldViewPr showGuides="1">
      <p:cViewPr>
        <p:scale>
          <a:sx n="90" d="100"/>
          <a:sy n="90" d="100"/>
        </p:scale>
        <p:origin x="44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1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18" Type="http://schemas.openxmlformats.org/officeDocument/2006/relationships/slide" Target="slides/slide64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61.xml"/><Relationship Id="rId2" Type="http://schemas.openxmlformats.org/officeDocument/2006/relationships/slide" Target="slides/slide2.xml"/><Relationship Id="rId16" Type="http://schemas.openxmlformats.org/officeDocument/2006/relationships/slide" Target="slides/slide60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2.xml"/><Relationship Id="rId5" Type="http://schemas.openxmlformats.org/officeDocument/2006/relationships/slide" Target="slides/slide5.xml"/><Relationship Id="rId15" Type="http://schemas.openxmlformats.org/officeDocument/2006/relationships/slide" Target="slides/slide59.xml"/><Relationship Id="rId10" Type="http://schemas.openxmlformats.org/officeDocument/2006/relationships/slide" Target="slides/slide11.xml"/><Relationship Id="rId19" Type="http://schemas.openxmlformats.org/officeDocument/2006/relationships/slide" Target="slides/slide65.xml"/><Relationship Id="rId4" Type="http://schemas.openxmlformats.org/officeDocument/2006/relationships/slide" Target="slides/slide4.xml"/><Relationship Id="rId9" Type="http://schemas.openxmlformats.org/officeDocument/2006/relationships/slide" Target="slides/slide10.xml"/><Relationship Id="rId14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5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026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37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5325"/>
            <a:ext cx="4641850" cy="34813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762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04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51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DEF1-7DFE-864E-878A-F497C626F59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61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DEF1-7DFE-864E-878A-F497C626F59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61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DEF1-7DFE-864E-878A-F497C626F59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61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DEF1-7DFE-864E-878A-F497C626F59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57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DEF1-7DFE-864E-878A-F497C626F59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57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27051" indent="-279635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18540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65956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13372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60788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08203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55619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03035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2ADD1D-87B7-4FA4-97F2-1F4C7F7E0E97}" type="slidenum">
              <a:rPr lang="en-US" sz="1200"/>
              <a:pPr/>
              <a:t>49</a:t>
            </a:fld>
            <a:endParaRPr 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5325"/>
            <a:ext cx="4641850" cy="34813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4" y="4409446"/>
            <a:ext cx="5127732" cy="417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27051" indent="-279635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18540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65956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13372" indent="-223708" defTabSz="930563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60788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08203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55619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03035" indent="-223708" defTabSz="9305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E7671C-F67D-45A4-8610-D8A5654ABD5B}" type="slidenum">
              <a:rPr lang="en-US" sz="1200"/>
              <a:pPr/>
              <a:t>51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0158" y="4411006"/>
            <a:ext cx="4197384" cy="41786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am not</a:t>
            </a:r>
            <a:r>
              <a:rPr lang="en-US" baseline="0" dirty="0" smtClean="0"/>
              <a:t> sure if you want to talk some details about key CF attributes. If yes, let me know.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18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3708" indent="-223708">
              <a:buAutoNum type="arabicPeriod"/>
            </a:pPr>
            <a:r>
              <a:rPr lang="en-US" dirty="0" smtClean="0"/>
              <a:t>Elena can provide</a:t>
            </a:r>
            <a:r>
              <a:rPr lang="en-US" baseline="0" dirty="0" smtClean="0"/>
              <a:t> the URL for the draft document</a:t>
            </a:r>
          </a:p>
          <a:p>
            <a:pPr marL="223708" indent="-223708">
              <a:buAutoNum type="arabicPeriod"/>
            </a:pPr>
            <a:r>
              <a:rPr lang="en-US" baseline="0" dirty="0" smtClean="0"/>
              <a:t>I am not sure it is the good time to list some key questions we want to ask. Now I just leave it alone.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4DEBC-2278-40A4-AC15-350006EF441D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19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93761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21331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1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17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/>
              <a:t>Annual HDF Briefing to ESDIS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91033A4-34AC-4C90-B36B-07DA3229C0D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640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2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914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53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347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3615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5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0302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81200" cy="228600"/>
          </a:xfrm>
        </p:spPr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8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9" r:id="rId10"/>
    <p:sldLayoutId id="2147483797" r:id="rId11"/>
    <p:sldLayoutId id="2147483798" r:id="rId12"/>
    <p:sldLayoutId id="2147483800" r:id="rId13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projects/npoes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pourmal@hdfgroup.org" TargetMode="External"/><Relationship Id="rId4" Type="http://schemas.openxmlformats.org/officeDocument/2006/relationships/hyperlink" Target="http://wiki.hdfgroup.org/NPOESS-Projec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hdfgroup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tp://hdfgroup.uiuc.edu/pub/outgoing/NPOESS/h5edit/" TargetMode="External"/><Relationship Id="rId2" Type="http://schemas.openxmlformats.org/officeDocument/2006/relationships/hyperlink" Target="http://www.hdfgroup.uiuc.edu/RFC/HDF5/h5edit/H5edit-RFC-Draft-v5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ftp://hdfgroup.uiuc.edu/pub/outgoing/NPOESS/h5edit/h5edit.tar.gz" TargetMode="External"/><Relationship Id="rId5" Type="http://schemas.openxmlformats.org/officeDocument/2006/relationships/hyperlink" Target="ftp://hdfgroup.uiuc.edu/pub/outgoing/NPOESS/h5edit/H5edit_User_Guide.pdf" TargetMode="External"/><Relationship Id="rId4" Type="http://schemas.openxmlformats.org/officeDocument/2006/relationships/hyperlink" Target="ftp://hdfgroup.uiuc.edu/pub/outgoing/NPOESS/h5edit/h5edit.pd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epourmal\THG-Projects\ESDIS\NASA%20annual%202011\Macintosh%20HD:Users:epourmal:THG-Projects:NPOESS:Augmentation%20Tool:Augtool-%20design:HDF5-aug-tool:2011-03-25-design-9.docx!OLE_LINK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dfgroup.uiuc.edu/ftp/pub/outgoing/NPOESS/augmenttion-tool/h5augjpss.pdf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uiuc.edu/ftp/pub/outgoing/NPOESS/augmentation-tool/CF-JPSS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JPSS/NPP</a:t>
            </a:r>
            <a:br>
              <a:rPr lang="en-US" dirty="0" smtClean="0"/>
            </a:br>
            <a:r>
              <a:rPr lang="en-US" dirty="0" smtClean="0"/>
              <a:t>Report and Discussions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Elena </a:t>
            </a:r>
            <a:r>
              <a:rPr lang="en-US" dirty="0" smtClean="0"/>
              <a:t>Pourmal, Mike Folk, Kent Yang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April 6, 2010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HDF-JPSS </a:t>
            </a:r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Frank Baker</a:t>
            </a:r>
          </a:p>
          <a:p>
            <a:r>
              <a:rPr lang="en-US" dirty="0" smtClean="0"/>
              <a:t>Scot </a:t>
            </a:r>
            <a:r>
              <a:rPr lang="en-US" dirty="0" err="1" smtClean="0"/>
              <a:t>Breitenfeld</a:t>
            </a:r>
            <a:endParaRPr lang="en-US" dirty="0" smtClean="0"/>
          </a:p>
          <a:p>
            <a:r>
              <a:rPr lang="en-US" dirty="0" smtClean="0"/>
              <a:t>Allen Byrne</a:t>
            </a:r>
          </a:p>
          <a:p>
            <a:r>
              <a:rPr lang="en-US" dirty="0" smtClean="0"/>
              <a:t>Peter </a:t>
            </a:r>
            <a:r>
              <a:rPr lang="en-US" dirty="0"/>
              <a:t>Cao</a:t>
            </a:r>
          </a:p>
          <a:p>
            <a:r>
              <a:rPr lang="en-US" dirty="0" smtClean="0"/>
              <a:t>Albert Cheng</a:t>
            </a:r>
          </a:p>
          <a:p>
            <a:r>
              <a:rPr lang="en-US" dirty="0" smtClean="0"/>
              <a:t>Michael Folk</a:t>
            </a:r>
          </a:p>
          <a:p>
            <a:r>
              <a:rPr lang="en-US" dirty="0"/>
              <a:t>Barbara Jones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Jonathan </a:t>
            </a:r>
            <a:r>
              <a:rPr lang="en-US" dirty="0"/>
              <a:t>Kim</a:t>
            </a:r>
          </a:p>
          <a:p>
            <a:r>
              <a:rPr lang="en-US" dirty="0" smtClean="0"/>
              <a:t>Larry Knox</a:t>
            </a:r>
          </a:p>
          <a:p>
            <a:r>
              <a:rPr lang="en-US" dirty="0" smtClean="0"/>
              <a:t>Mike McGreevy</a:t>
            </a:r>
          </a:p>
          <a:p>
            <a:r>
              <a:rPr lang="en-US" dirty="0" smtClean="0"/>
              <a:t>Herbert </a:t>
            </a:r>
            <a:r>
              <a:rPr lang="en-US" dirty="0"/>
              <a:t>Morgan</a:t>
            </a:r>
          </a:p>
          <a:p>
            <a:r>
              <a:rPr lang="en-US" dirty="0" smtClean="0"/>
              <a:t>Elena Pourmal</a:t>
            </a:r>
          </a:p>
          <a:p>
            <a:r>
              <a:rPr lang="en-US" dirty="0" err="1" smtClean="0"/>
              <a:t>Muqun</a:t>
            </a:r>
            <a:r>
              <a:rPr lang="en-US" dirty="0" smtClean="0"/>
              <a:t> {Kent} Yang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043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Goal</a:t>
            </a:r>
            <a:br>
              <a:rPr lang="en-US" dirty="0" smtClean="0"/>
            </a:br>
            <a:r>
              <a:rPr lang="en-US" sz="4000" dirty="0" smtClean="0"/>
              <a:t>Provide HDF5 risk-reduction support for the distribution of NPOESS VIIRS, OMPS, and other sensor and environmental data products</a:t>
            </a:r>
            <a:endParaRPr lang="en-US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5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Areas of primary need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and intuitive data access and use by diverse communities</a:t>
            </a:r>
          </a:p>
          <a:p>
            <a:pPr lvl="0"/>
            <a:r>
              <a:rPr lang="en-US" dirty="0" smtClean="0"/>
              <a:t>Allow producers and consumers to view content, manage metadata, and convert data to other formats.</a:t>
            </a:r>
          </a:p>
          <a:p>
            <a:r>
              <a:rPr lang="en-US" dirty="0" smtClean="0"/>
              <a:t>High-quality, rapid-response HDF5 support for </a:t>
            </a:r>
            <a:r>
              <a:rPr lang="en-US" dirty="0" smtClean="0"/>
              <a:t>JPSS/NPP </a:t>
            </a:r>
            <a:r>
              <a:rPr lang="en-US" dirty="0" smtClean="0"/>
              <a:t>users at all levels.  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081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2010-2011 Priorities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Provide high quality user support</a:t>
            </a:r>
          </a:p>
          <a:p>
            <a:pPr lvl="1"/>
            <a:r>
              <a:rPr lang="en-US" dirty="0"/>
              <a:t>Provide high priority helpdesk support and technical backup</a:t>
            </a:r>
          </a:p>
          <a:p>
            <a:pPr lvl="1"/>
            <a:r>
              <a:rPr lang="en-US" dirty="0"/>
              <a:t>Engage regularly with </a:t>
            </a:r>
            <a:r>
              <a:rPr lang="en-US" dirty="0" smtClean="0"/>
              <a:t>JPSS </a:t>
            </a:r>
            <a:r>
              <a:rPr lang="en-US" dirty="0"/>
              <a:t>community</a:t>
            </a:r>
          </a:p>
          <a:p>
            <a:r>
              <a:rPr lang="en-US" dirty="0" smtClean="0"/>
              <a:t>Maintain software on platforms used by </a:t>
            </a:r>
            <a:r>
              <a:rPr lang="en-US" dirty="0" smtClean="0"/>
              <a:t>NPP/JPSS</a:t>
            </a:r>
            <a:endParaRPr lang="en-US" dirty="0" smtClean="0"/>
          </a:p>
          <a:p>
            <a:pPr lvl="1"/>
            <a:r>
              <a:rPr lang="en-US" dirty="0" smtClean="0"/>
              <a:t>Test</a:t>
            </a:r>
            <a:r>
              <a:rPr lang="en-US" baseline="0" dirty="0" smtClean="0"/>
              <a:t> </a:t>
            </a:r>
            <a:r>
              <a:rPr lang="en-US" dirty="0" smtClean="0"/>
              <a:t>on NASA mini-IDPS</a:t>
            </a:r>
          </a:p>
          <a:p>
            <a:pPr lvl="1"/>
            <a:r>
              <a:rPr lang="en-US" dirty="0" smtClean="0"/>
              <a:t>Test regularly on certain Linux, Windows and Mac platforms</a:t>
            </a:r>
          </a:p>
          <a:p>
            <a:pPr lvl="1"/>
            <a:r>
              <a:rPr lang="en-US" dirty="0" smtClean="0"/>
              <a:t>Test Backward/forward compatibility with GRAVITE files</a:t>
            </a:r>
          </a:p>
          <a:p>
            <a:r>
              <a:rPr lang="en-US" dirty="0"/>
              <a:t>Develop software to facilitate access and management of </a:t>
            </a:r>
            <a:r>
              <a:rPr lang="en-US" dirty="0" smtClean="0"/>
              <a:t>NPP/JPSS </a:t>
            </a:r>
            <a:r>
              <a:rPr lang="en-US" dirty="0"/>
              <a:t>data</a:t>
            </a:r>
          </a:p>
          <a:p>
            <a:pPr lvl="1"/>
            <a:r>
              <a:rPr lang="en-US" dirty="0"/>
              <a:t>H5edit</a:t>
            </a:r>
          </a:p>
          <a:p>
            <a:pPr lvl="1"/>
            <a:r>
              <a:rPr lang="en-US" dirty="0"/>
              <a:t>High level region reference library</a:t>
            </a:r>
          </a:p>
          <a:p>
            <a:r>
              <a:rPr lang="en-US" dirty="0" smtClean="0"/>
              <a:t>Improve accessibility and usability of </a:t>
            </a:r>
            <a:r>
              <a:rPr lang="en-US" dirty="0" smtClean="0"/>
              <a:t>NPP/JPSS </a:t>
            </a:r>
            <a:r>
              <a:rPr lang="en-US" dirty="0" smtClean="0"/>
              <a:t>data products</a:t>
            </a:r>
          </a:p>
          <a:p>
            <a:pPr lvl="1"/>
            <a:r>
              <a:rPr lang="en-US" dirty="0" smtClean="0"/>
              <a:t>Harmonize </a:t>
            </a:r>
            <a:r>
              <a:rPr lang="en-US" dirty="0" smtClean="0"/>
              <a:t>JPSS </a:t>
            </a:r>
            <a:r>
              <a:rPr lang="en-US" dirty="0" smtClean="0"/>
              <a:t>products with netCDF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007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NPP/JPSS </a:t>
            </a:r>
            <a:r>
              <a:rPr lang="en-US" dirty="0" smtClean="0"/>
              <a:t>Project Information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Project Web site</a:t>
            </a:r>
          </a:p>
          <a:p>
            <a:pPr lvl="1"/>
            <a:r>
              <a:rPr lang="en-US" dirty="0" smtClean="0">
                <a:hlinkClick r:id="rId3"/>
              </a:rPr>
              <a:t>http://www.hdfgroup.org/projects/npoess/</a:t>
            </a:r>
            <a:endParaRPr lang="en-US" dirty="0" smtClean="0"/>
          </a:p>
          <a:p>
            <a:pPr lvl="1"/>
            <a:r>
              <a:rPr lang="en-US" dirty="0" smtClean="0"/>
              <a:t>Project description</a:t>
            </a:r>
          </a:p>
          <a:p>
            <a:pPr lvl="1"/>
            <a:r>
              <a:rPr lang="en-US" dirty="0" smtClean="0"/>
              <a:t>Released software</a:t>
            </a:r>
          </a:p>
          <a:p>
            <a:pPr lvl="1"/>
            <a:r>
              <a:rPr lang="en-US" dirty="0" smtClean="0"/>
              <a:t>Documentation</a:t>
            </a:r>
          </a:p>
          <a:p>
            <a:r>
              <a:rPr lang="en-US" dirty="0" smtClean="0"/>
              <a:t>Project Wiki site</a:t>
            </a:r>
          </a:p>
          <a:p>
            <a:pPr lvl="1"/>
            <a:r>
              <a:rPr lang="en-US" dirty="0" smtClean="0">
                <a:hlinkClick r:id="rId4"/>
              </a:rPr>
              <a:t>http://wiki.hdfgroup.org/NPOESS-Project</a:t>
            </a:r>
            <a:endParaRPr lang="en-US" dirty="0" smtClean="0"/>
          </a:p>
          <a:p>
            <a:pPr lvl="1"/>
            <a:r>
              <a:rPr lang="en-US" dirty="0" smtClean="0"/>
              <a:t>Monthly progress reports, links to software under development, presentations, etc.</a:t>
            </a:r>
          </a:p>
          <a:p>
            <a:pPr lvl="2"/>
            <a:r>
              <a:rPr lang="en-US" dirty="0" smtClean="0"/>
              <a:t>Requires a password</a:t>
            </a:r>
          </a:p>
          <a:p>
            <a:pPr lvl="2"/>
            <a:r>
              <a:rPr lang="en-US" dirty="0" smtClean="0"/>
              <a:t>Contact </a:t>
            </a:r>
            <a:r>
              <a:rPr lang="en-US" dirty="0" smtClean="0">
                <a:hlinkClick r:id="rId5"/>
              </a:rPr>
              <a:t>epourmal@hdfgroup.org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311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JPSS </a:t>
            </a:r>
            <a:r>
              <a:rPr lang="en-US" dirty="0" smtClean="0"/>
              <a:t>Software FTP Site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r="7301"/>
          <a:stretch/>
        </p:blipFill>
        <p:spPr bwMode="auto">
          <a:xfrm>
            <a:off x="152400" y="1371600"/>
            <a:ext cx="8786191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4986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HDF NPOESS Wiki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905000" y="775447"/>
            <a:ext cx="5638800" cy="5906459"/>
            <a:chOff x="2476500" y="948267"/>
            <a:chExt cx="4933950" cy="516815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901"/>
            <a:stretch/>
          </p:blipFill>
          <p:spPr bwMode="auto">
            <a:xfrm>
              <a:off x="2476500" y="948267"/>
              <a:ext cx="4933950" cy="9567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contras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34"/>
            <a:stretch/>
          </p:blipFill>
          <p:spPr bwMode="auto">
            <a:xfrm>
              <a:off x="2476500" y="1905000"/>
              <a:ext cx="4933950" cy="42114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4130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helpdesk support and technical backup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regular Engagement with the community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07955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NPP/JPSS </a:t>
            </a:r>
            <a:r>
              <a:rPr lang="en-US" dirty="0" smtClean="0"/>
              <a:t>User Support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Priority support to </a:t>
            </a:r>
            <a:r>
              <a:rPr lang="en-US" dirty="0" smtClean="0"/>
              <a:t>NPP/NPP </a:t>
            </a:r>
            <a:r>
              <a:rPr lang="en-US" dirty="0" smtClean="0"/>
              <a:t>users</a:t>
            </a:r>
          </a:p>
          <a:p>
            <a:pPr lvl="1"/>
            <a:r>
              <a:rPr lang="en-US" dirty="0" smtClean="0"/>
              <a:t>Send email to </a:t>
            </a:r>
            <a:r>
              <a:rPr lang="en-US" dirty="0" smtClean="0">
                <a:hlinkClick r:id="rId3"/>
              </a:rPr>
              <a:t>help@hdfgroup.org</a:t>
            </a:r>
            <a:endParaRPr lang="en-US" dirty="0" smtClean="0"/>
          </a:p>
          <a:p>
            <a:pPr lvl="1"/>
            <a:r>
              <a:rPr lang="en-US" dirty="0" smtClean="0"/>
              <a:t>Responding to “NPOESS”, “NPP”, or “JPSS” in subject field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[NPOESS]</a:t>
            </a:r>
            <a:r>
              <a:rPr lang="en-US" i="1" dirty="0" smtClean="0"/>
              <a:t> Where is the plug-in?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[NPP]</a:t>
            </a:r>
            <a:r>
              <a:rPr lang="en-US" i="1" dirty="0" smtClean="0"/>
              <a:t> Why my program doesn’t work?</a:t>
            </a:r>
          </a:p>
          <a:p>
            <a:pPr lvl="2"/>
            <a:r>
              <a:rPr lang="en-US" i="1" dirty="0" smtClean="0"/>
              <a:t>Subject: </a:t>
            </a:r>
            <a:r>
              <a:rPr lang="en-US" i="1" dirty="0" smtClean="0">
                <a:solidFill>
                  <a:srgbClr val="0F01BF"/>
                </a:solidFill>
              </a:rPr>
              <a:t>[JPSS]</a:t>
            </a:r>
            <a:r>
              <a:rPr lang="en-US" i="1" dirty="0" smtClean="0"/>
              <a:t> Need a tool to edit files with references</a:t>
            </a:r>
          </a:p>
          <a:p>
            <a:pPr lvl="2"/>
            <a:r>
              <a:rPr lang="en-US" b="1" dirty="0" smtClean="0">
                <a:solidFill>
                  <a:srgbClr val="0000CC"/>
                </a:solidFill>
              </a:rPr>
              <a:t>This has worked well, though occasionally we have to guess</a:t>
            </a:r>
            <a:endParaRPr lang="en-US" dirty="0" smtClean="0"/>
          </a:p>
          <a:p>
            <a:r>
              <a:rPr lang="en-US" dirty="0" smtClean="0"/>
              <a:t>Special tasks, such as</a:t>
            </a:r>
          </a:p>
          <a:p>
            <a:pPr lvl="1"/>
            <a:r>
              <a:rPr lang="en-US" dirty="0" smtClean="0"/>
              <a:t>Porting to requested compilers and systems</a:t>
            </a:r>
          </a:p>
          <a:p>
            <a:pPr lvl="1"/>
            <a:r>
              <a:rPr lang="en-US" dirty="0" smtClean="0"/>
              <a:t>Performance tuning for applications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We want to hear from you!</a:t>
            </a:r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657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</a:t>
            </a:r>
            <a:r>
              <a:rPr lang="en-US" dirty="0" smtClean="0"/>
              <a:t>pecial tasks through support desk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Compression project</a:t>
            </a:r>
          </a:p>
          <a:p>
            <a:pPr lvl="1"/>
            <a:r>
              <a:rPr lang="en-US" dirty="0" smtClean="0"/>
              <a:t>Proposed to use compression when files generated</a:t>
            </a:r>
          </a:p>
          <a:p>
            <a:pPr lvl="1"/>
            <a:r>
              <a:rPr lang="en-US" dirty="0" smtClean="0"/>
              <a:t>Showed big savings on file size with minimum effect on code to generate files</a:t>
            </a:r>
          </a:p>
          <a:p>
            <a:r>
              <a:rPr lang="en-US" dirty="0" err="1" smtClean="0"/>
              <a:t>Lahey</a:t>
            </a:r>
            <a:r>
              <a:rPr lang="en-US" dirty="0" smtClean="0"/>
              <a:t> project</a:t>
            </a:r>
          </a:p>
          <a:p>
            <a:pPr lvl="1"/>
            <a:r>
              <a:rPr lang="en-US" dirty="0" smtClean="0"/>
              <a:t>Helped scientist adapt </a:t>
            </a:r>
            <a:r>
              <a:rPr lang="en-US" dirty="0" err="1" smtClean="0"/>
              <a:t>Lahey</a:t>
            </a:r>
            <a:r>
              <a:rPr lang="en-US" dirty="0" smtClean="0"/>
              <a:t> compiler to work with 1.8.6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56794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</a:t>
            </a:r>
            <a:r>
              <a:rPr lang="en-US" baseline="0" dirty="0" smtClean="0"/>
              <a:t>on platforms important to </a:t>
            </a:r>
            <a:r>
              <a:rPr lang="en-US" baseline="0" dirty="0" smtClean="0"/>
              <a:t>NPP/JPSS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781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</a:t>
            </a:r>
            <a:r>
              <a:rPr lang="en-US" dirty="0" smtClean="0"/>
              <a:t>NPP/JPSS platforms </a:t>
            </a:r>
            <a:r>
              <a:rPr lang="en-US" dirty="0" smtClean="0"/>
              <a:t>and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HDF5 Testing on NASA mini-IDPS </a:t>
            </a:r>
          </a:p>
          <a:p>
            <a:pPr lvl="1"/>
            <a:r>
              <a:rPr lang="en-US" dirty="0" smtClean="0"/>
              <a:t>Working to make sure major releases and patches work on Mini-IDPS machine running AIX 5.3</a:t>
            </a:r>
          </a:p>
          <a:p>
            <a:pPr lvl="1"/>
            <a:r>
              <a:rPr lang="en-US" dirty="0" smtClean="0"/>
              <a:t>Help IDPS staff with building issues</a:t>
            </a:r>
          </a:p>
          <a:p>
            <a:pPr lvl="1"/>
            <a:r>
              <a:rPr lang="en-US" dirty="0" smtClean="0"/>
              <a:t>Included as a pre-release test machine</a:t>
            </a:r>
          </a:p>
          <a:p>
            <a:r>
              <a:rPr lang="en-US" dirty="0" smtClean="0"/>
              <a:t>Other platform testing</a:t>
            </a:r>
          </a:p>
          <a:p>
            <a:pPr lvl="1"/>
            <a:r>
              <a:rPr lang="en-US" dirty="0" smtClean="0"/>
              <a:t>Linux 32-bit and 64-bit</a:t>
            </a:r>
          </a:p>
          <a:p>
            <a:pPr lvl="1"/>
            <a:r>
              <a:rPr lang="en-US" dirty="0" smtClean="0"/>
              <a:t>Windows 32-bit and 64-bit </a:t>
            </a:r>
          </a:p>
          <a:p>
            <a:pPr lvl="1"/>
            <a:r>
              <a:rPr lang="en-US" dirty="0" smtClean="0"/>
              <a:t>Mac Intel</a:t>
            </a:r>
          </a:p>
          <a:p>
            <a:r>
              <a:rPr lang="en-US" dirty="0" smtClean="0"/>
              <a:t>Backward/forward compatibility testing with GRAVITE files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864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to Facilitate </a:t>
            </a:r>
            <a:r>
              <a:rPr lang="en-US" dirty="0" smtClean="0"/>
              <a:t>NPP/JPSS </a:t>
            </a:r>
            <a:r>
              <a:rPr lang="en-US" dirty="0" smtClean="0"/>
              <a:t>data access and management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55087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Support and enhance HDFView and h5dump</a:t>
            </a:r>
          </a:p>
          <a:p>
            <a:pPr lvl="1"/>
            <a:r>
              <a:rPr lang="en-US" dirty="0" smtClean="0"/>
              <a:t>All new features now in official release</a:t>
            </a:r>
          </a:p>
          <a:p>
            <a:r>
              <a:rPr lang="en-US" dirty="0"/>
              <a:t>Maintaining high level region reference API</a:t>
            </a:r>
          </a:p>
          <a:p>
            <a:r>
              <a:rPr lang="en-US" dirty="0" smtClean="0"/>
              <a:t>H5edit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458787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h5edit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new tool to add/delete/modify objects in HDF5 files 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883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need for a file editor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Currently, </a:t>
            </a:r>
            <a:r>
              <a:rPr lang="en-US" dirty="0"/>
              <a:t>to do simple editing tasks a </a:t>
            </a:r>
            <a:r>
              <a:rPr lang="en-US" dirty="0" smtClean="0"/>
              <a:t>user has to write an HDF5 application or use HDFView. 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Add an attribute to a dataset in an HDF5 file that is needed by a visualization tool.</a:t>
            </a:r>
          </a:p>
          <a:p>
            <a:pPr lvl="1"/>
            <a:r>
              <a:rPr lang="en-US" dirty="0" smtClean="0"/>
              <a:t>Change the name of an existing attribute because of typos in the creation program.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711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H5edit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tool to edit objects in an HDF5 file</a:t>
            </a:r>
          </a:p>
          <a:p>
            <a:r>
              <a:rPr lang="en-US" dirty="0" smtClean="0"/>
              <a:t>Initial focus: attributes</a:t>
            </a:r>
          </a:p>
          <a:p>
            <a:r>
              <a:rPr lang="en-US" dirty="0" smtClean="0"/>
              <a:t>Initial functions:</a:t>
            </a:r>
          </a:p>
          <a:p>
            <a:pPr lvl="1"/>
            <a:r>
              <a:rPr lang="en-US" dirty="0" smtClean="0"/>
              <a:t>create:	create a new attribute in an object</a:t>
            </a:r>
          </a:p>
          <a:p>
            <a:pPr lvl="1"/>
            <a:r>
              <a:rPr lang="en-US" dirty="0" smtClean="0"/>
              <a:t>delete:	delete an existing attribute from an object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267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3820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Implemented: “create” and “delete” commands</a:t>
            </a:r>
          </a:p>
          <a:p>
            <a:pPr lvl="1"/>
            <a:r>
              <a:rPr lang="en-US" dirty="0" smtClean="0"/>
              <a:t>Supports most common datatypes</a:t>
            </a:r>
          </a:p>
          <a:p>
            <a:pPr lvl="1"/>
            <a:r>
              <a:rPr lang="en-US" dirty="0" smtClean="0"/>
              <a:t>Example:</a:t>
            </a:r>
          </a:p>
          <a:p>
            <a:pPr marL="457200" lvl="1" indent="0"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h5edit –c “CREATE /dataset2 km2ml {{0.6}}” highway.h5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Possible new features to implement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rename: modify the name of an attribute</a:t>
            </a:r>
            <a:endParaRPr lang="en-US" sz="2400" dirty="0" smtClean="0">
              <a:effectLst/>
            </a:endParaRPr>
          </a:p>
          <a:p>
            <a:pPr lvl="1"/>
            <a:r>
              <a:rPr lang="en-US" sz="24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modify:	modify the value of an attribute</a:t>
            </a:r>
            <a:endParaRPr lang="en-US" dirty="0" smtClean="0">
              <a:effectLst/>
            </a:endParaRPr>
          </a:p>
          <a:p>
            <a:pPr lvl="1"/>
            <a:r>
              <a:rPr lang="en-US" sz="24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copy:	copy an attribute from one object to another</a:t>
            </a:r>
            <a:endParaRPr lang="en-US" dirty="0" smtClean="0">
              <a:effectLst/>
            </a:endParaRPr>
          </a:p>
          <a:p>
            <a:pPr lvl="1"/>
            <a:r>
              <a:rPr lang="en-US" sz="24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move:	move an attribute from one object to another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51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H5Edit Resources links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dirty="0" smtClean="0"/>
              <a:t>Proposal</a:t>
            </a:r>
          </a:p>
          <a:p>
            <a:pPr lvl="1"/>
            <a:r>
              <a:rPr lang="en-US" sz="1600" dirty="0" smtClean="0">
                <a:hlinkClick r:id="rId2"/>
              </a:rPr>
              <a:t>http://www.hdfgroup.uiuc.edu/RFC/HDF5/h5edit/H5edit-RFC-Draft-v5.pdf</a:t>
            </a:r>
            <a:r>
              <a:rPr lang="en-US" sz="1600" dirty="0" smtClean="0"/>
              <a:t> </a:t>
            </a:r>
          </a:p>
          <a:p>
            <a:r>
              <a:rPr lang="en-US" dirty="0" smtClean="0"/>
              <a:t>H5Edit information</a:t>
            </a:r>
          </a:p>
          <a:p>
            <a:pPr lvl="1"/>
            <a:r>
              <a:rPr lang="en-US" sz="1600" dirty="0" smtClean="0">
                <a:hlinkClick r:id="rId3"/>
              </a:rPr>
              <a:t>ftp://hdfgroup.uiuc.edu/pub/outgoing/NPOESS/h5edit/</a:t>
            </a:r>
            <a:endParaRPr lang="en-US" sz="1600" dirty="0" smtClean="0"/>
          </a:p>
          <a:p>
            <a:r>
              <a:rPr lang="en-US" dirty="0" smtClean="0"/>
              <a:t>H5Edit Man Page</a:t>
            </a:r>
          </a:p>
          <a:p>
            <a:pPr lvl="1"/>
            <a:r>
              <a:rPr lang="en-US" sz="1600" dirty="0" smtClean="0">
                <a:hlinkClick r:id="rId4"/>
              </a:rPr>
              <a:t>ftp://hdfgroup.uiuc.edu/pub/outgoing/NPOESS/h5edit/h5edit.pdf</a:t>
            </a:r>
            <a:r>
              <a:rPr lang="en-US" sz="1600" dirty="0" smtClean="0"/>
              <a:t> </a:t>
            </a:r>
          </a:p>
          <a:p>
            <a:r>
              <a:rPr lang="en-US" dirty="0" smtClean="0"/>
              <a:t>H5Edit User Guide</a:t>
            </a:r>
          </a:p>
          <a:p>
            <a:pPr lvl="1"/>
            <a:r>
              <a:rPr lang="en-US" sz="1600" dirty="0" smtClean="0">
                <a:hlinkClick r:id="rId5"/>
              </a:rPr>
              <a:t>ftp://hdfgroup.uiuc.edu/pub/outgoing/NPOESS/h5edit/H5edit_User_Guide.pdf</a:t>
            </a:r>
            <a:endParaRPr lang="en-US" sz="1600" dirty="0" smtClean="0"/>
          </a:p>
          <a:p>
            <a:r>
              <a:rPr lang="en-US" dirty="0" smtClean="0"/>
              <a:t>H5Edit Source Code</a:t>
            </a:r>
          </a:p>
          <a:p>
            <a:pPr lvl="1"/>
            <a:r>
              <a:rPr lang="en-US" sz="1600" dirty="0" smtClean="0">
                <a:hlinkClick r:id="rId6"/>
              </a:rPr>
              <a:t>ftp://hdfgroup.uiuc.edu/pub/outgoing/NPOESS/h5edit/h5edit.tar.gz</a:t>
            </a:r>
            <a:r>
              <a:rPr lang="en-US" sz="1600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2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Harmonizing </a:t>
            </a:r>
            <a:r>
              <a:rPr lang="en-US" dirty="0" smtClean="0"/>
              <a:t>NPP/JPSS </a:t>
            </a:r>
            <a:r>
              <a:rPr lang="en-US" dirty="0" smtClean="0"/>
              <a:t>products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netcdf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07503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JPSS/NPP data products will be distributed in HDF5. </a:t>
            </a:r>
          </a:p>
          <a:p>
            <a:r>
              <a:rPr lang="en-US" dirty="0" smtClean="0"/>
              <a:t>Many JPSS/NPP data consumers need to access JPSS/NPP data products using applications that work best with netCDF files. </a:t>
            </a:r>
          </a:p>
          <a:p>
            <a:r>
              <a:rPr lang="en-US" dirty="0" smtClean="0"/>
              <a:t>Although netCDF-4 uses the HDF5 format, there are some issues that prevent netCDF-based applications from either accessing JPSS/NPP products or using them effectively.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55783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722313" y="3071813"/>
            <a:ext cx="7772400" cy="1500187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</a:rPr>
              <a:t>Improve the accessibility and usability of </a:t>
            </a:r>
            <a:r>
              <a:rPr lang="en-US" sz="3600" b="1" dirty="0" smtClean="0">
                <a:solidFill>
                  <a:srgbClr val="0000CC"/>
                </a:solidFill>
                <a:effectLst/>
              </a:rPr>
              <a:t>JPSS/NPP data by netCDF-4 applications</a:t>
            </a:r>
            <a:endParaRPr lang="en-US" sz="3600" b="1" dirty="0">
              <a:solidFill>
                <a:srgbClr val="0000CC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92326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Project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issues involved in providing full access to NPP/JPSS data products by netCDF-4 users and applications.</a:t>
            </a:r>
          </a:p>
          <a:p>
            <a:r>
              <a:rPr lang="en-US" dirty="0" smtClean="0"/>
              <a:t>Provide solutions, such as a tool that changes JPSS/NPP data products to make them accessible and usable by netCDF applications.</a:t>
            </a:r>
          </a:p>
          <a:p>
            <a:r>
              <a:rPr lang="en-US" dirty="0" smtClean="0"/>
              <a:t>Implement the first version of the solution by June, in time to assist calibration/validation activities.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87ABA3-A1A1-4707-AFAF-690E37C77528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44034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to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NetCDF-4 library cannot access JPSS/NPP data products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Components of netCDF data model are not scientifically meaningful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JPSS/NPP file lacks critical scientific </a:t>
            </a:r>
            <a:r>
              <a:rPr lang="en-US" baseline="0" dirty="0" smtClean="0"/>
              <a:t>metadata needed by applications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28492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NetCDF-4 library cannot access JPSS/NPP </a:t>
            </a:r>
            <a:r>
              <a:rPr lang="en-US" dirty="0" smtClean="0">
                <a:solidFill>
                  <a:schemeClr val="tx1"/>
                </a:solidFill>
              </a:rPr>
              <a:t>data products</a:t>
            </a:r>
          </a:p>
          <a:p>
            <a:pPr lvl="1"/>
            <a:r>
              <a:rPr lang="en-US" dirty="0" smtClean="0"/>
              <a:t>NPP/JPSS </a:t>
            </a:r>
            <a:r>
              <a:rPr lang="en-US" dirty="0" smtClean="0"/>
              <a:t>HDF5 files contain objects that netCDF-4 library cannot read</a:t>
            </a:r>
          </a:p>
          <a:p>
            <a:pPr lvl="2"/>
            <a:r>
              <a:rPr lang="en-US" dirty="0" smtClean="0"/>
              <a:t>HDF5 datasets with object and region references</a:t>
            </a:r>
          </a:p>
          <a:p>
            <a:pPr lvl="2"/>
            <a:r>
              <a:rPr lang="en-US" dirty="0" smtClean="0"/>
              <a:t>Multidimensional HDF5 attributes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Result: netCDF-4 library fails to open JPSS/NPP file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86317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Components of netCDF data model are not scientifically meaningful</a:t>
            </a:r>
          </a:p>
          <a:p>
            <a:pPr lvl="1"/>
            <a:r>
              <a:rPr lang="en-US" dirty="0" smtClean="0"/>
              <a:t>netCDF-4 creates</a:t>
            </a:r>
            <a:r>
              <a:rPr lang="en-US" baseline="0" dirty="0" smtClean="0"/>
              <a:t> fake dimensions in order to conform to the data model </a:t>
            </a:r>
            <a:endParaRPr lang="en-US" dirty="0" smtClean="0"/>
          </a:p>
          <a:p>
            <a:pPr lvl="0"/>
            <a:r>
              <a:rPr lang="en-US" dirty="0" smtClean="0">
                <a:solidFill>
                  <a:srgbClr val="C00000"/>
                </a:solidFill>
              </a:rPr>
              <a:t>Result: Valuable information unavailable to application or user </a:t>
            </a:r>
            <a:r>
              <a:rPr lang="en-US" baseline="0" dirty="0" smtClean="0">
                <a:solidFill>
                  <a:srgbClr val="C00000"/>
                </a:solidFill>
              </a:rPr>
              <a:t>to obtain meaningful results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21685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JPSS/NPP file lacks critical scientific </a:t>
            </a:r>
            <a:r>
              <a:rPr lang="en-US" sz="2800" baseline="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metadata needed by applications</a:t>
            </a:r>
          </a:p>
          <a:p>
            <a:pPr lvl="1"/>
            <a:r>
              <a:rPr lang="en-US" dirty="0" smtClean="0"/>
              <a:t>Inadequate scientific metadata for specific applications</a:t>
            </a:r>
          </a:p>
          <a:p>
            <a:pPr lvl="1"/>
            <a:r>
              <a:rPr lang="en-US" dirty="0" smtClean="0"/>
              <a:t>Required metadata may only exist outside of the HDF5 file</a:t>
            </a:r>
          </a:p>
          <a:p>
            <a:pPr lvl="1"/>
            <a:r>
              <a:rPr lang="en-US" dirty="0" smtClean="0"/>
              <a:t>Required metadata</a:t>
            </a:r>
            <a:r>
              <a:rPr lang="en-US" baseline="0" dirty="0" smtClean="0"/>
              <a:t> may not conform to standards or  conventions</a:t>
            </a:r>
            <a:endParaRPr lang="en-US" dirty="0" smtClean="0"/>
          </a:p>
          <a:p>
            <a:pPr lvl="0"/>
            <a:r>
              <a:rPr lang="en-US" dirty="0" smtClean="0">
                <a:solidFill>
                  <a:srgbClr val="C00000"/>
                </a:solidFill>
              </a:rPr>
              <a:t>Result: applications malfunction or fail to provide useful results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46550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Solution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22313" y="3505200"/>
            <a:ext cx="7772400" cy="1500187"/>
          </a:xfr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sz="3600" dirty="0" smtClean="0"/>
              <a:t>A </a:t>
            </a:r>
            <a:r>
              <a:rPr lang="en-US" sz="3600" dirty="0"/>
              <a:t>HDF5-JPSS Augmentation </a:t>
            </a:r>
            <a:r>
              <a:rPr lang="en-US" sz="3600" dirty="0" smtClean="0"/>
              <a:t>Tool</a:t>
            </a:r>
          </a:p>
          <a:p>
            <a:pPr algn="ctr"/>
            <a:r>
              <a:rPr lang="en-US" sz="3600" dirty="0" smtClean="0"/>
              <a:t>“h5augjpss”</a:t>
            </a:r>
          </a:p>
          <a:p>
            <a:pPr algn="ctr"/>
            <a:endParaRPr lang="en-US" sz="2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8463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tool shall modify </a:t>
            </a:r>
            <a:r>
              <a:rPr lang="en-US" dirty="0" smtClean="0"/>
              <a:t>NPP/JPSS </a:t>
            </a:r>
            <a:r>
              <a:rPr lang="en-US" dirty="0" smtClean="0"/>
              <a:t>product files so as to satisfy the following:</a:t>
            </a:r>
          </a:p>
          <a:p>
            <a:pPr lvl="1"/>
            <a:r>
              <a:rPr lang="en-US" dirty="0" smtClean="0"/>
              <a:t>All objects in the augmented file are readable by the netCDF-4.1 library and later. </a:t>
            </a:r>
          </a:p>
          <a:p>
            <a:pPr lvl="1"/>
            <a:r>
              <a:rPr lang="en-US" dirty="0" smtClean="0"/>
              <a:t>The augmented file has meaningful dimensional and other metadata information to interpret the data by the netCDF-4.1 library and later.</a:t>
            </a:r>
          </a:p>
          <a:p>
            <a:pPr lvl="1"/>
            <a:r>
              <a:rPr lang="en-US" dirty="0" smtClean="0"/>
              <a:t>The augmented file has critical metadata needed by a set of the netCDF-4 applications (TBD), such as UCAR’s IDV </a:t>
            </a:r>
          </a:p>
          <a:p>
            <a:r>
              <a:rPr lang="en-US" dirty="0" smtClean="0">
                <a:solidFill>
                  <a:srgbClr val="000000"/>
                </a:solidFill>
                <a:effectLst/>
              </a:rPr>
              <a:t>The tool shall be a command line tool </a:t>
            </a:r>
            <a:endParaRPr lang="en-US" dirty="0" smtClean="0">
              <a:effectLst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74015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Initial implementation will focus on non-packed non-aggregated </a:t>
            </a:r>
            <a:r>
              <a:rPr lang="en-US" dirty="0" smtClean="0"/>
              <a:t>NPP/JPSS </a:t>
            </a:r>
            <a:r>
              <a:rPr lang="en-US" dirty="0" smtClean="0"/>
              <a:t>data products</a:t>
            </a:r>
          </a:p>
          <a:p>
            <a:r>
              <a:rPr lang="en-US" dirty="0" smtClean="0"/>
              <a:t>Three files are available to a user:</a:t>
            </a:r>
          </a:p>
          <a:p>
            <a:pPr lvl="1"/>
            <a:r>
              <a:rPr lang="en-US" dirty="0" smtClean="0"/>
              <a:t>NPP/JPSS </a:t>
            </a:r>
            <a:r>
              <a:rPr lang="en-US" dirty="0" smtClean="0"/>
              <a:t>data product file (HDF5 file)</a:t>
            </a:r>
          </a:p>
          <a:p>
            <a:pPr lvl="1"/>
            <a:r>
              <a:rPr lang="en-US" dirty="0" smtClean="0"/>
              <a:t>NPP/JPSS </a:t>
            </a:r>
            <a:r>
              <a:rPr lang="en-US" dirty="0" smtClean="0"/>
              <a:t>XML product file with the </a:t>
            </a:r>
            <a:r>
              <a:rPr lang="en-US" dirty="0" err="1" smtClean="0"/>
              <a:t>metatdata</a:t>
            </a:r>
            <a:r>
              <a:rPr lang="en-US" dirty="0" smtClean="0"/>
              <a:t> for the </a:t>
            </a:r>
            <a:r>
              <a:rPr lang="en-US" dirty="0" smtClean="0"/>
              <a:t>NPP/JPSS </a:t>
            </a:r>
            <a:r>
              <a:rPr lang="en-US" dirty="0" smtClean="0"/>
              <a:t>product file (XML file)</a:t>
            </a:r>
          </a:p>
          <a:p>
            <a:pPr lvl="1"/>
            <a:r>
              <a:rPr lang="en-US" dirty="0" smtClean="0"/>
              <a:t>NPP/JPSS </a:t>
            </a:r>
            <a:r>
              <a:rPr lang="en-US" dirty="0" smtClean="0"/>
              <a:t>geolocation product file (HDF5 file)</a:t>
            </a:r>
          </a:p>
          <a:p>
            <a:r>
              <a:rPr lang="en-US" dirty="0" smtClean="0"/>
              <a:t>The tool shall augment an </a:t>
            </a:r>
            <a:r>
              <a:rPr lang="en-US" dirty="0" smtClean="0"/>
              <a:t>NPP/JPSS </a:t>
            </a:r>
            <a:r>
              <a:rPr lang="en-US" dirty="0" smtClean="0"/>
              <a:t>product file using information found in the corresponding </a:t>
            </a:r>
            <a:r>
              <a:rPr lang="en-US" dirty="0" smtClean="0"/>
              <a:t>NPP/JPSS </a:t>
            </a:r>
            <a:r>
              <a:rPr lang="en-US" dirty="0" smtClean="0"/>
              <a:t>XML product file and </a:t>
            </a:r>
            <a:r>
              <a:rPr lang="en-US" dirty="0" smtClean="0"/>
              <a:t>NPP/JPSS </a:t>
            </a:r>
            <a:r>
              <a:rPr lang="en-US" dirty="0" smtClean="0"/>
              <a:t>geolocation product file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64272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It is user’s responsibility to provide valid JPSS/NPP files</a:t>
            </a:r>
          </a:p>
          <a:p>
            <a:pPr lvl="0"/>
            <a:r>
              <a:rPr lang="en-US" dirty="0" smtClean="0"/>
              <a:t>It is acceptable that some HDF5 objects (groups, datasets and their attributes) in the original file are not accessible in the augmented file</a:t>
            </a:r>
          </a:p>
          <a:p>
            <a:pPr lvl="0"/>
            <a:r>
              <a:rPr lang="en-US" dirty="0" smtClean="0"/>
              <a:t>It is acceptable that the augmented file may require additional modifications to visualize data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24669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Problems to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NetCDF-4 library cannot access JPSS/NPP files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Components of netCDF data model are not scientifically meaningful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JPSS/NPP file lacks critical scientific </a:t>
            </a:r>
            <a:r>
              <a:rPr lang="en-US" baseline="0" dirty="0" smtClean="0"/>
              <a:t>metadata needed by applications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17942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Augmentation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54125" lvl="0" indent="-1254125">
              <a:buNone/>
            </a:pPr>
            <a:r>
              <a:rPr lang="en-US" dirty="0" smtClean="0"/>
              <a:t>Step 1: Augment a file to make it readable by the netCDF-4 library and </a:t>
            </a:r>
            <a:r>
              <a:rPr lang="en-US" dirty="0" err="1" smtClean="0"/>
              <a:t>ncdump</a:t>
            </a:r>
            <a:r>
              <a:rPr lang="en-US" dirty="0" smtClean="0"/>
              <a:t> utility.</a:t>
            </a:r>
          </a:p>
          <a:p>
            <a:pPr marL="1254125" lvl="0" indent="-1254125">
              <a:buNone/>
            </a:pPr>
            <a:r>
              <a:rPr lang="en-US" dirty="0" smtClean="0"/>
              <a:t>Step 2: Augment the file with dimensional information and other metadata found in the </a:t>
            </a:r>
            <a:r>
              <a:rPr lang="en-US" dirty="0" smtClean="0"/>
              <a:t>NPP/JPSS </a:t>
            </a:r>
            <a:r>
              <a:rPr lang="en-US" dirty="0" smtClean="0"/>
              <a:t>XML product file </a:t>
            </a:r>
          </a:p>
          <a:p>
            <a:pPr marL="1254125" lvl="0" indent="-1254125">
              <a:buNone/>
            </a:pPr>
            <a:r>
              <a:rPr lang="en-US" dirty="0" smtClean="0"/>
              <a:t>Step 3: Augment the file with the geolocation information needed for visualization tools based on the netCDF library.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40094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Augmentation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Each step shall perform independently</a:t>
            </a:r>
          </a:p>
          <a:p>
            <a:pPr lvl="0"/>
            <a:r>
              <a:rPr lang="en-US" dirty="0" smtClean="0"/>
              <a:t>Default tool’s behavior to perform steps in order: Step1, Step 2, Step 3</a:t>
            </a:r>
          </a:p>
          <a:p>
            <a:pPr lvl="0"/>
            <a:r>
              <a:rPr lang="en-US" dirty="0" smtClean="0"/>
              <a:t>Flow diagram and result of three steps are shown on the next two slides</a:t>
            </a:r>
          </a:p>
          <a:p>
            <a:pPr lvl="0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19134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rd 20"/>
          <p:cNvSpPr/>
          <p:nvPr/>
        </p:nvSpPr>
        <p:spPr>
          <a:xfrm>
            <a:off x="4114800" y="228600"/>
            <a:ext cx="1219200" cy="597932"/>
          </a:xfrm>
          <a:prstGeom prst="flowChartPunchedCard">
            <a:avLst/>
          </a:prstGeom>
          <a:noFill/>
          <a:ln w="508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File.h5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Card 23"/>
          <p:cNvSpPr/>
          <p:nvPr/>
        </p:nvSpPr>
        <p:spPr>
          <a:xfrm>
            <a:off x="487916" y="2678668"/>
            <a:ext cx="1112284" cy="597932"/>
          </a:xfrm>
          <a:prstGeom prst="flowChartPunchedCard">
            <a:avLst/>
          </a:prstGeom>
          <a:noFill/>
          <a:ln w="508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02254" y="2817456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FILE.XML</a:t>
            </a:r>
            <a:endParaRPr lang="en-US" sz="1600" dirty="0">
              <a:latin typeface="+mn-lt"/>
            </a:endParaRPr>
          </a:p>
        </p:txBody>
      </p:sp>
      <p:sp>
        <p:nvSpPr>
          <p:cNvPr id="27" name="Snip Same Side Corner Rectangle 26"/>
          <p:cNvSpPr/>
          <p:nvPr/>
        </p:nvSpPr>
        <p:spPr>
          <a:xfrm>
            <a:off x="4152902" y="2451100"/>
            <a:ext cx="1231898" cy="597932"/>
          </a:xfrm>
          <a:prstGeom prst="snip2SameRect">
            <a:avLst>
              <a:gd name="adj1" fmla="val 16667"/>
              <a:gd name="adj2" fmla="val 0"/>
            </a:avLst>
          </a:pr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267200" y="2510135"/>
            <a:ext cx="97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FILE.h5</a:t>
            </a:r>
            <a:r>
              <a:rPr lang="en-US" dirty="0" smtClean="0">
                <a:latin typeface="+mn-lt"/>
              </a:rPr>
              <a:t>       </a:t>
            </a:r>
            <a:endParaRPr lang="en-US" dirty="0">
              <a:latin typeface="+mn-l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191000" y="4152900"/>
            <a:ext cx="1219200" cy="597932"/>
          </a:xfrm>
          <a:prstGeom prst="roundRect">
            <a:avLst/>
          </a:prstGeom>
          <a:noFill/>
          <a:ln w="25400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06900" y="4229100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FILE.h5</a:t>
            </a:r>
            <a:r>
              <a:rPr lang="en-US" dirty="0" smtClean="0">
                <a:latin typeface="+mn-lt"/>
              </a:rPr>
              <a:t>       </a:t>
            </a:r>
            <a:endParaRPr lang="en-US" dirty="0"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86229" y="6121400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FILE.h5</a:t>
            </a:r>
            <a:r>
              <a:rPr lang="en-US" dirty="0" smtClean="0">
                <a:latin typeface="+mn-lt"/>
              </a:rPr>
              <a:t>       </a:t>
            </a:r>
            <a:endParaRPr lang="en-US" dirty="0">
              <a:latin typeface="+mn-lt"/>
            </a:endParaRPr>
          </a:p>
        </p:txBody>
      </p:sp>
      <p:sp>
        <p:nvSpPr>
          <p:cNvPr id="34" name="Round Diagonal Corner Rectangle 33"/>
          <p:cNvSpPr/>
          <p:nvPr/>
        </p:nvSpPr>
        <p:spPr>
          <a:xfrm>
            <a:off x="4165600" y="6050465"/>
            <a:ext cx="1206500" cy="596900"/>
          </a:xfrm>
          <a:prstGeom prst="round2DiagRect">
            <a:avLst/>
          </a:prstGeom>
          <a:noFill/>
          <a:ln w="508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ard 45"/>
          <p:cNvSpPr/>
          <p:nvPr/>
        </p:nvSpPr>
        <p:spPr>
          <a:xfrm>
            <a:off x="427153" y="4431268"/>
            <a:ext cx="908714" cy="597932"/>
          </a:xfrm>
          <a:prstGeom prst="flowChartPunchedCard">
            <a:avLst/>
          </a:prstGeom>
          <a:noFill/>
          <a:ln w="508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44743" y="4598432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GEO.h5</a:t>
            </a:r>
            <a:endParaRPr lang="en-US" sz="16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14601" y="1739901"/>
            <a:ext cx="5238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Step 1: Hide HDF5 objects unknown to netCDF-4</a:t>
            </a:r>
            <a:endParaRPr lang="en-US" sz="1600" dirty="0"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33600" y="3390901"/>
            <a:ext cx="627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Step 2: Update with information from FILE.XML according to SPEC</a:t>
            </a:r>
            <a:endParaRPr lang="en-US" sz="1600" dirty="0">
              <a:latin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43240" y="5224046"/>
            <a:ext cx="672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Step 3: Update with geo-location info from GEO.h5 and CF metadata</a:t>
            </a:r>
            <a:endParaRPr lang="en-US" sz="1600" dirty="0"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33600" y="1136324"/>
            <a:ext cx="170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h5augjpss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676400" y="1136324"/>
            <a:ext cx="7010400" cy="4655908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Down Arrow 83"/>
          <p:cNvSpPr/>
          <p:nvPr/>
        </p:nvSpPr>
        <p:spPr>
          <a:xfrm>
            <a:off x="4631264" y="2184400"/>
            <a:ext cx="211667" cy="266700"/>
          </a:xfrm>
          <a:prstGeom prst="down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Down Arrow 84"/>
          <p:cNvSpPr/>
          <p:nvPr/>
        </p:nvSpPr>
        <p:spPr>
          <a:xfrm>
            <a:off x="4639725" y="3048028"/>
            <a:ext cx="211667" cy="266700"/>
          </a:xfrm>
          <a:prstGeom prst="down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Down Arrow 85"/>
          <p:cNvSpPr/>
          <p:nvPr/>
        </p:nvSpPr>
        <p:spPr>
          <a:xfrm>
            <a:off x="4656659" y="3886261"/>
            <a:ext cx="211667" cy="266700"/>
          </a:xfrm>
          <a:prstGeom prst="down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Down Arrow 86"/>
          <p:cNvSpPr/>
          <p:nvPr/>
        </p:nvSpPr>
        <p:spPr>
          <a:xfrm>
            <a:off x="4665126" y="4783763"/>
            <a:ext cx="211667" cy="311262"/>
          </a:xfrm>
          <a:prstGeom prst="down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Down Arrow 96"/>
          <p:cNvSpPr/>
          <p:nvPr/>
        </p:nvSpPr>
        <p:spPr>
          <a:xfrm>
            <a:off x="4577072" y="914400"/>
            <a:ext cx="248919" cy="6870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Down Arrow 97"/>
          <p:cNvSpPr/>
          <p:nvPr/>
        </p:nvSpPr>
        <p:spPr>
          <a:xfrm>
            <a:off x="4639725" y="5668172"/>
            <a:ext cx="248919" cy="3822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Elbow Connector 60"/>
          <p:cNvCxnSpPr>
            <a:stCxn id="24" idx="2"/>
            <a:endCxn id="66" idx="1"/>
          </p:cNvCxnSpPr>
          <p:nvPr/>
        </p:nvCxnSpPr>
        <p:spPr>
          <a:xfrm rot="16200000" flipH="1">
            <a:off x="1378480" y="2942177"/>
            <a:ext cx="316606" cy="98545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2037982" y="1674492"/>
            <a:ext cx="6529938" cy="518375"/>
          </a:xfrm>
          <a:prstGeom prst="rect">
            <a:avLst/>
          </a:prstGeom>
          <a:noFill/>
          <a:ln w="15875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029509" y="3334018"/>
            <a:ext cx="6529938" cy="518375"/>
          </a:xfrm>
          <a:prstGeom prst="rect">
            <a:avLst/>
          </a:prstGeom>
          <a:noFill/>
          <a:ln w="15875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843240" y="5112082"/>
            <a:ext cx="6699627" cy="518375"/>
          </a:xfrm>
          <a:prstGeom prst="rect">
            <a:avLst/>
          </a:prstGeom>
          <a:noFill/>
          <a:ln w="15875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5502569" y="2602467"/>
            <a:ext cx="2279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+mn-lt"/>
              </a:rPr>
              <a:t>NetCDF-4 readable file</a:t>
            </a:r>
            <a:endParaRPr lang="en-US" sz="1600" i="1" dirty="0">
              <a:latin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99921" y="4251741"/>
            <a:ext cx="248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+mn-lt"/>
              </a:rPr>
              <a:t>NetCDF-4 meaningful file</a:t>
            </a:r>
            <a:endParaRPr lang="en-US" sz="1600" i="1" dirty="0">
              <a:latin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502569" y="6188774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+mn-lt"/>
              </a:rPr>
              <a:t>NetCDF-4  tools readable file</a:t>
            </a:r>
            <a:endParaRPr lang="en-US" sz="1600" i="1" dirty="0"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667000" y="6629400"/>
            <a:ext cx="4114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934200" y="6629400"/>
            <a:ext cx="762000" cy="228600"/>
          </a:xfrm>
        </p:spPr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cxnSp>
        <p:nvCxnSpPr>
          <p:cNvPr id="48" name="Elbow Connector 47"/>
          <p:cNvCxnSpPr>
            <a:stCxn id="46" idx="2"/>
            <a:endCxn id="68" idx="1"/>
          </p:cNvCxnSpPr>
          <p:nvPr/>
        </p:nvCxnSpPr>
        <p:spPr>
          <a:xfrm rot="16200000" flipH="1">
            <a:off x="1191340" y="4719370"/>
            <a:ext cx="342070" cy="96173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21" idx="1"/>
            <a:endCxn id="46" idx="1"/>
          </p:cNvCxnSpPr>
          <p:nvPr/>
        </p:nvCxnSpPr>
        <p:spPr bwMode="auto">
          <a:xfrm rot="10800000" flipV="1">
            <a:off x="427154" y="527566"/>
            <a:ext cx="3687647" cy="4202668"/>
          </a:xfrm>
          <a:prstGeom prst="bentConnector3">
            <a:avLst>
              <a:gd name="adj1" fmla="val 106199"/>
            </a:avLst>
          </a:prstGeom>
          <a:ln>
            <a:prstDash val="dash"/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1533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g-Aug-HDFView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20" y="196481"/>
            <a:ext cx="6570632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258733" y="2294473"/>
            <a:ext cx="897467" cy="220133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58727" y="1591706"/>
            <a:ext cx="897467" cy="220133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1" y="3776126"/>
            <a:ext cx="922866" cy="169333"/>
          </a:xfrm>
          <a:prstGeom prst="rect">
            <a:avLst/>
          </a:prstGeom>
          <a:solidFill>
            <a:schemeClr val="bg2">
              <a:lumMod val="75000"/>
              <a:alpha val="18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250366" y="5376383"/>
            <a:ext cx="922866" cy="169333"/>
          </a:xfrm>
          <a:prstGeom prst="rect">
            <a:avLst/>
          </a:prstGeom>
          <a:solidFill>
            <a:schemeClr val="bg2">
              <a:lumMod val="75000"/>
              <a:alpha val="18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42442" y="1938866"/>
            <a:ext cx="1185550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chemeClr val="accent1">
                    <a:lumMod val="75000"/>
                  </a:schemeClr>
                </a:solidFill>
              </a:rPr>
              <a:t>Dimension Scales</a:t>
            </a:r>
            <a:endParaRPr 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33332" y="2700872"/>
            <a:ext cx="1007534" cy="541867"/>
          </a:xfrm>
          <a:prstGeom prst="ellipse">
            <a:avLst/>
          </a:prstGeom>
          <a:solidFill>
            <a:schemeClr val="bg2">
              <a:lumMod val="75000"/>
              <a:alpha val="21000"/>
            </a:schemeClr>
          </a:solidFill>
          <a:ln>
            <a:solidFill>
              <a:schemeClr val="accent1">
                <a:shade val="95000"/>
                <a:satMod val="105000"/>
                <a:alpha val="9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0" idx="0"/>
            <a:endCxn id="7" idx="6"/>
          </p:cNvCxnSpPr>
          <p:nvPr/>
        </p:nvCxnSpPr>
        <p:spPr>
          <a:xfrm flipH="1" flipV="1">
            <a:off x="5156194" y="1701773"/>
            <a:ext cx="779023" cy="2370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6" idx="6"/>
          </p:cNvCxnSpPr>
          <p:nvPr/>
        </p:nvCxnSpPr>
        <p:spPr>
          <a:xfrm flipH="1">
            <a:off x="5156200" y="2192782"/>
            <a:ext cx="779017" cy="2117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28710" y="2802494"/>
            <a:ext cx="864339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50" b="1" dirty="0" err="1" smtClean="0">
                <a:solidFill>
                  <a:schemeClr val="bg2">
                    <a:lumMod val="25000"/>
                  </a:schemeClr>
                </a:solidFill>
              </a:rPr>
              <a:t>Geolocation</a:t>
            </a:r>
            <a:endParaRPr lang="en-US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endCxn id="13" idx="6"/>
          </p:cNvCxnSpPr>
          <p:nvPr/>
        </p:nvCxnSpPr>
        <p:spPr>
          <a:xfrm flipH="1">
            <a:off x="5240866" y="2929452"/>
            <a:ext cx="347134" cy="42354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494842" y="5317193"/>
            <a:ext cx="1020391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800000"/>
                </a:solidFill>
              </a:rPr>
              <a:t>New attributes</a:t>
            </a:r>
            <a:endParaRPr lang="en-US" sz="1050" b="1" dirty="0">
              <a:solidFill>
                <a:srgbClr val="800000"/>
              </a:solidFill>
            </a:endParaRPr>
          </a:p>
        </p:txBody>
      </p:sp>
      <p:cxnSp>
        <p:nvCxnSpPr>
          <p:cNvPr id="29" name="Straight Arrow Connector 28"/>
          <p:cNvCxnSpPr>
            <a:stCxn id="8" idx="3"/>
            <a:endCxn id="9" idx="1"/>
          </p:cNvCxnSpPr>
          <p:nvPr/>
        </p:nvCxnSpPr>
        <p:spPr>
          <a:xfrm>
            <a:off x="2523067" y="3860793"/>
            <a:ext cx="1727299" cy="1600257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215567" y="5469517"/>
            <a:ext cx="27927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1923" y="5434116"/>
            <a:ext cx="2903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Original file in </a:t>
            </a:r>
            <a:r>
              <a:rPr lang="en-US" sz="2000" dirty="0" err="1" smtClean="0">
                <a:latin typeface="+mn-lt"/>
              </a:rPr>
              <a:t>HDFView</a:t>
            </a:r>
            <a:endParaRPr lang="en-US" sz="20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0" y="5829278"/>
            <a:ext cx="3813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Augmented file  file in </a:t>
            </a:r>
            <a:r>
              <a:rPr lang="en-US" sz="2000" dirty="0" err="1" smtClean="0">
                <a:latin typeface="+mn-lt"/>
              </a:rPr>
              <a:t>HDFView</a:t>
            </a:r>
            <a:endParaRPr lang="en-US" sz="20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053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Augmentation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Purpose: Make an </a:t>
            </a:r>
            <a:r>
              <a:rPr lang="en-US" dirty="0" smtClean="0"/>
              <a:t>NPP/JPSS </a:t>
            </a:r>
            <a:r>
              <a:rPr lang="en-US" dirty="0" smtClean="0"/>
              <a:t>file readable by the netCDF-4 library</a:t>
            </a:r>
          </a:p>
          <a:p>
            <a:pPr lvl="0"/>
            <a:r>
              <a:rPr lang="en-US" dirty="0" smtClean="0"/>
              <a:t>Solution: Hide HDF5 objects unknown to netCDF-4</a:t>
            </a:r>
          </a:p>
          <a:p>
            <a:pPr lvl="0"/>
            <a:r>
              <a:rPr lang="en-US" dirty="0" smtClean="0"/>
              <a:t>Result: </a:t>
            </a:r>
          </a:p>
          <a:p>
            <a:pPr lvl="1"/>
            <a:r>
              <a:rPr lang="en-US" dirty="0" smtClean="0"/>
              <a:t>All objects left can be accessed by netCDF-4 </a:t>
            </a:r>
          </a:p>
          <a:p>
            <a:pPr lvl="1"/>
            <a:r>
              <a:rPr lang="en-US" dirty="0" smtClean="0"/>
              <a:t>Some objects are not accessible anymore</a:t>
            </a:r>
          </a:p>
          <a:p>
            <a:pPr lvl="2"/>
            <a:r>
              <a:rPr lang="en-US" dirty="0" smtClean="0"/>
              <a:t>/</a:t>
            </a:r>
            <a:r>
              <a:rPr lang="en-US" dirty="0" err="1" smtClean="0"/>
              <a:t>Data_Products</a:t>
            </a:r>
            <a:r>
              <a:rPr lang="en-US" dirty="0" smtClean="0"/>
              <a:t> group and all datasets underneath it</a:t>
            </a:r>
          </a:p>
          <a:p>
            <a:pPr lvl="2"/>
            <a:r>
              <a:rPr lang="en-US" dirty="0" smtClean="0"/>
              <a:t>Can be restored later if desired</a:t>
            </a:r>
          </a:p>
          <a:p>
            <a:pPr lvl="1"/>
            <a:r>
              <a:rPr lang="en-US" dirty="0" smtClean="0"/>
              <a:t>Minimum file structure modification</a:t>
            </a:r>
          </a:p>
          <a:p>
            <a:pPr lvl="0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229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problem 1: </a:t>
            </a:r>
            <a:r>
              <a:rPr lang="en-US" dirty="0" err="1" smtClean="0"/>
              <a:t>ncdump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None/>
              <a:tabLst/>
              <a:defRPr/>
            </a:pPr>
            <a:r>
              <a:rPr lang="en-US" sz="2800" dirty="0" smtClean="0"/>
              <a:t>“netCDF-4 </a:t>
            </a:r>
            <a:r>
              <a:rPr lang="en-US" sz="2800" dirty="0"/>
              <a:t>library fails to open JPSS/NPP </a:t>
            </a:r>
            <a:r>
              <a:rPr lang="en-US" sz="2800" dirty="0" smtClean="0"/>
              <a:t>file”</a:t>
            </a:r>
          </a:p>
          <a:p>
            <a:pPr marL="342900" lvl="1" indent="-342900"/>
            <a:endParaRPr lang="en-US" sz="2800" dirty="0" smtClean="0"/>
          </a:p>
          <a:p>
            <a:pPr marL="0" indent="0">
              <a:buFontTx/>
              <a:buNone/>
            </a:pPr>
            <a:r>
              <a:rPr lang="en-US" dirty="0" smtClean="0"/>
              <a:t>./</a:t>
            </a:r>
            <a:r>
              <a:rPr lang="en-US" dirty="0" err="1" smtClean="0"/>
              <a:t>ncdump</a:t>
            </a:r>
            <a:r>
              <a:rPr lang="en-US" dirty="0" smtClean="0"/>
              <a:t> SVM07_.....h5:  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FontTx/>
              <a:buNone/>
            </a:pPr>
            <a:r>
              <a:rPr lang="en-US" dirty="0" smtClean="0"/>
              <a:t>NetCDF: Bad type ID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8582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Result of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./</a:t>
            </a:r>
            <a:r>
              <a:rPr lang="en-US" dirty="0" err="1" smtClean="0"/>
              <a:t>ncdump</a:t>
            </a:r>
            <a:r>
              <a:rPr lang="en-US" dirty="0" smtClean="0"/>
              <a:t> SVM07_ter_augmented-step1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netcdf</a:t>
            </a:r>
            <a:r>
              <a:rPr lang="en-US" dirty="0" smtClean="0"/>
              <a:t> SVM07_ter_augmented-step1 {</a:t>
            </a:r>
          </a:p>
          <a:p>
            <a:pPr marL="0" indent="0">
              <a:buNone/>
            </a:pPr>
            <a:r>
              <a:rPr lang="en-US" dirty="0" smtClean="0"/>
              <a:t> </a:t>
            </a:r>
          </a:p>
          <a:p>
            <a:pPr marL="0" indent="0">
              <a:buNone/>
            </a:pPr>
            <a:r>
              <a:rPr lang="en-US" dirty="0" smtClean="0"/>
              <a:t>// global attributes:</a:t>
            </a:r>
          </a:p>
          <a:p>
            <a:pPr marL="0" indent="0">
              <a:buNone/>
            </a:pPr>
            <a:r>
              <a:rPr lang="en-US" dirty="0" smtClean="0"/>
              <a:t>                </a:t>
            </a:r>
            <a:r>
              <a:rPr lang="en-US" dirty="0" err="1" smtClean="0"/>
              <a:t>string:N_GEO_Ref</a:t>
            </a:r>
            <a:r>
              <a:rPr lang="en-US" dirty="0" smtClean="0"/>
              <a:t> = …. </a:t>
            </a:r>
          </a:p>
          <a:p>
            <a:pPr marL="0" indent="0">
              <a:buNone/>
            </a:pPr>
            <a:r>
              <a:rPr lang="en-US" dirty="0" smtClean="0"/>
              <a:t>                ….</a:t>
            </a:r>
          </a:p>
          <a:p>
            <a:pPr marL="0" indent="0">
              <a:buNone/>
            </a:pPr>
            <a:r>
              <a:rPr lang="en-US" dirty="0" smtClean="0"/>
              <a:t>group: </a:t>
            </a:r>
            <a:r>
              <a:rPr lang="en-US" dirty="0" err="1" smtClean="0"/>
              <a:t>All_Data</a:t>
            </a:r>
            <a:r>
              <a:rPr lang="en-US" dirty="0" smtClean="0"/>
              <a:t> { </a:t>
            </a:r>
          </a:p>
          <a:p>
            <a:pPr marL="0" indent="0">
              <a:buNone/>
            </a:pPr>
            <a:r>
              <a:rPr lang="en-US" dirty="0" smtClean="0"/>
              <a:t>  group: VIIRS-M7-SDR_All {</a:t>
            </a:r>
          </a:p>
          <a:p>
            <a:pPr marL="0" indent="0">
              <a:buNone/>
            </a:pPr>
            <a:r>
              <a:rPr lang="en-US" dirty="0" smtClean="0"/>
              <a:t>    dimensions:</a:t>
            </a:r>
          </a:p>
          <a:p>
            <a:pPr marL="0" indent="0">
              <a:buNone/>
            </a:pPr>
            <a:r>
              <a:rPr lang="en-US" dirty="0" smtClean="0"/>
              <a:t>          ….</a:t>
            </a:r>
          </a:p>
          <a:p>
            <a:pPr marL="0" indent="0">
              <a:buNone/>
            </a:pPr>
            <a:r>
              <a:rPr lang="en-US" dirty="0" smtClean="0"/>
              <a:t>          phony_dim_3 = 768 ;</a:t>
            </a:r>
          </a:p>
          <a:p>
            <a:pPr marL="0" indent="0">
              <a:buNone/>
            </a:pPr>
            <a:r>
              <a:rPr lang="en-US" dirty="0" smtClean="0"/>
              <a:t>          phony_dim_4 = 3200 ;</a:t>
            </a:r>
          </a:p>
          <a:p>
            <a:pPr marL="0" indent="0">
              <a:buNone/>
            </a:pPr>
            <a:r>
              <a:rPr lang="en-US" dirty="0" smtClean="0"/>
              <a:t>    variables:</a:t>
            </a:r>
          </a:p>
          <a:p>
            <a:pPr marL="0" indent="0">
              <a:buNone/>
            </a:pPr>
            <a:r>
              <a:rPr lang="en-US" dirty="0" smtClean="0"/>
              <a:t>          ….</a:t>
            </a:r>
          </a:p>
          <a:p>
            <a:pPr marL="0" indent="0">
              <a:buNone/>
            </a:pPr>
            <a:r>
              <a:rPr lang="en-US" dirty="0" smtClean="0"/>
              <a:t>          float Radiance(phony_dim_3, phony_dim_4) ;</a:t>
            </a:r>
          </a:p>
          <a:p>
            <a:pPr marL="0" indent="0">
              <a:buNone/>
            </a:pPr>
            <a:r>
              <a:rPr lang="en-US" dirty="0" smtClean="0"/>
              <a:t>          ….</a:t>
            </a:r>
          </a:p>
          <a:p>
            <a:pPr marL="0" indent="0">
              <a:buNone/>
            </a:pPr>
            <a:r>
              <a:rPr lang="en-US" dirty="0" smtClean="0"/>
              <a:t>    } // group VIIRS-M7-SDR_All</a:t>
            </a:r>
          </a:p>
          <a:p>
            <a:pPr marL="0" indent="0">
              <a:buNone/>
            </a:pPr>
            <a:r>
              <a:rPr lang="en-US" dirty="0" smtClean="0"/>
              <a:t>  } // group </a:t>
            </a:r>
            <a:r>
              <a:rPr lang="en-US" dirty="0" err="1" smtClean="0"/>
              <a:t>All_Data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77328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Augmentation Steps: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Purpose: Add metadata information from XML product file to JPSS product file</a:t>
            </a:r>
          </a:p>
          <a:p>
            <a:pPr lvl="0"/>
            <a:r>
              <a:rPr lang="en-US" dirty="0" smtClean="0"/>
              <a:t>Solution: Read information stored in the XML file and store it in the JPSS product file</a:t>
            </a:r>
          </a:p>
          <a:p>
            <a:pPr lvl="0"/>
            <a:r>
              <a:rPr lang="en-US" dirty="0" smtClean="0"/>
              <a:t>Result: </a:t>
            </a:r>
          </a:p>
          <a:p>
            <a:pPr lvl="1"/>
            <a:r>
              <a:rPr lang="en-US" dirty="0" smtClean="0"/>
              <a:t>Dimensional information is available in JPSS product file</a:t>
            </a:r>
          </a:p>
          <a:p>
            <a:pPr lvl="1"/>
            <a:r>
              <a:rPr lang="en-US" dirty="0" smtClean="0"/>
              <a:t>Other JPSS metadata information is available in JPSS product file</a:t>
            </a:r>
          </a:p>
          <a:p>
            <a:pPr lvl="1"/>
            <a:r>
              <a:rPr lang="en-US" dirty="0" smtClean="0"/>
              <a:t>File undergoes substantial structural modification</a:t>
            </a:r>
          </a:p>
          <a:p>
            <a:r>
              <a:rPr lang="en-US" dirty="0" smtClean="0"/>
              <a:t>What metadata should we bring from XML?</a:t>
            </a:r>
          </a:p>
          <a:p>
            <a:pPr lvl="0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74012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Result of Steps 1 + 2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979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err="1" smtClean="0"/>
              <a:t>netcdf</a:t>
            </a:r>
            <a:r>
              <a:rPr lang="en-US" sz="1400" dirty="0" smtClean="0"/>
              <a:t> SVM07_ter_augmented-step1-step2 { </a:t>
            </a:r>
          </a:p>
          <a:p>
            <a:pPr marL="0" indent="0">
              <a:buNone/>
            </a:pPr>
            <a:r>
              <a:rPr lang="en-US" sz="1400" dirty="0" smtClean="0"/>
              <a:t>// global attributes:</a:t>
            </a:r>
          </a:p>
          <a:p>
            <a:pPr marL="0" indent="0">
              <a:buNone/>
            </a:pPr>
            <a:r>
              <a:rPr lang="en-US" sz="1400" dirty="0" smtClean="0"/>
              <a:t>                ……..</a:t>
            </a:r>
          </a:p>
          <a:p>
            <a:pPr marL="0" indent="0">
              <a:buNone/>
            </a:pPr>
            <a:r>
              <a:rPr lang="en-US" sz="1400" dirty="0" smtClean="0"/>
              <a:t>group: </a:t>
            </a:r>
            <a:r>
              <a:rPr lang="en-US" sz="1400" dirty="0" err="1" smtClean="0"/>
              <a:t>All_Data</a:t>
            </a:r>
            <a:r>
              <a:rPr lang="en-US" sz="1400" dirty="0" smtClean="0"/>
              <a:t> {</a:t>
            </a:r>
          </a:p>
          <a:p>
            <a:pPr marL="0" indent="0">
              <a:buNone/>
            </a:pPr>
            <a:r>
              <a:rPr lang="en-US" sz="1400" dirty="0" smtClean="0"/>
              <a:t>  group: VIIRS-M7-SDR_All {</a:t>
            </a:r>
          </a:p>
          <a:p>
            <a:pPr marL="0" indent="0">
              <a:buNone/>
            </a:pPr>
            <a:r>
              <a:rPr lang="en-US" sz="1400" dirty="0" smtClean="0"/>
              <a:t>    dimensions: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AlongTrack</a:t>
            </a:r>
            <a:r>
              <a:rPr lang="en-US" sz="1400" dirty="0" smtClean="0"/>
              <a:t> = 768 ;                        </a:t>
            </a:r>
            <a:r>
              <a:rPr lang="en-US" sz="1400" b="1" dirty="0" smtClean="0">
                <a:solidFill>
                  <a:srgbClr val="C00000"/>
                </a:solidFill>
              </a:rPr>
              <a:t>Meaningful dimensions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CrossTrack</a:t>
            </a:r>
            <a:r>
              <a:rPr lang="en-US" sz="1400" dirty="0" smtClean="0"/>
              <a:t> = 3200 ;</a:t>
            </a:r>
          </a:p>
          <a:p>
            <a:pPr marL="0" indent="0">
              <a:buNone/>
            </a:pPr>
            <a:r>
              <a:rPr lang="en-US" sz="1400" dirty="0" smtClean="0"/>
              <a:t>        …</a:t>
            </a:r>
          </a:p>
          <a:p>
            <a:pPr marL="0" indent="0">
              <a:buNone/>
            </a:pPr>
            <a:r>
              <a:rPr lang="en-US" sz="1400" dirty="0" smtClean="0"/>
              <a:t>    variables: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AlongTrack</a:t>
            </a:r>
            <a:r>
              <a:rPr lang="en-US" sz="1400" dirty="0" smtClean="0"/>
              <a:t>(</a:t>
            </a:r>
            <a:r>
              <a:rPr lang="en-US" sz="1400" dirty="0" err="1" smtClean="0"/>
              <a:t>AlongTrack</a:t>
            </a:r>
            <a:r>
              <a:rPr lang="en-US" sz="1400" dirty="0" smtClean="0"/>
              <a:t>) ;                     </a:t>
            </a:r>
            <a:r>
              <a:rPr lang="en-US" sz="1400" b="1" dirty="0" smtClean="0">
                <a:solidFill>
                  <a:srgbClr val="C00000"/>
                </a:solidFill>
              </a:rPr>
              <a:t>Coordinate </a:t>
            </a:r>
            <a:r>
              <a:rPr lang="en-US" sz="1400" b="1" dirty="0" err="1" smtClean="0">
                <a:solidFill>
                  <a:srgbClr val="C00000"/>
                </a:solidFill>
              </a:rPr>
              <a:t>variabl</a:t>
            </a:r>
            <a:endParaRPr lang="en-US" sz="1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1400" dirty="0" smtClean="0"/>
              <a:t>        ….</a:t>
            </a:r>
          </a:p>
          <a:p>
            <a:pPr marL="0" indent="0">
              <a:buNone/>
            </a:pPr>
            <a:r>
              <a:rPr lang="en-US" sz="1400" dirty="0" smtClean="0"/>
              <a:t>        float Radiance(</a:t>
            </a:r>
            <a:r>
              <a:rPr lang="en-US" sz="1400" dirty="0" err="1" smtClean="0"/>
              <a:t>AlongTrack</a:t>
            </a:r>
            <a:r>
              <a:rPr lang="en-US" sz="1400" dirty="0" smtClean="0"/>
              <a:t>, </a:t>
            </a:r>
            <a:r>
              <a:rPr lang="en-US" sz="1400" dirty="0" err="1" smtClean="0"/>
              <a:t>CrossTrack</a:t>
            </a:r>
            <a:r>
              <a:rPr lang="en-US" sz="1400" dirty="0" smtClean="0"/>
              <a:t>) ;</a:t>
            </a:r>
          </a:p>
          <a:p>
            <a:pPr marL="0" indent="0">
              <a:buNone/>
            </a:pPr>
            <a:r>
              <a:rPr lang="en-US" sz="1400" dirty="0" smtClean="0"/>
              <a:t>                </a:t>
            </a:r>
            <a:r>
              <a:rPr lang="en-US" sz="1400" dirty="0" err="1" smtClean="0"/>
              <a:t>Radiance:DatumOffset</a:t>
            </a:r>
            <a:r>
              <a:rPr lang="en-US" sz="1400" dirty="0" smtClean="0"/>
              <a:t> = 0 ;</a:t>
            </a:r>
          </a:p>
          <a:p>
            <a:pPr marL="0" indent="0">
              <a:buNone/>
            </a:pPr>
            <a:r>
              <a:rPr lang="en-US" sz="1400" dirty="0" smtClean="0"/>
              <a:t>                </a:t>
            </a:r>
            <a:r>
              <a:rPr lang="en-US" sz="1400" dirty="0" err="1" smtClean="0"/>
              <a:t>Radiance:Scaled</a:t>
            </a:r>
            <a:r>
              <a:rPr lang="en-US" sz="1400" dirty="0" smtClean="0"/>
              <a:t> = 1 ;</a:t>
            </a:r>
          </a:p>
          <a:p>
            <a:pPr marL="0" indent="0">
              <a:buNone/>
            </a:pPr>
            <a:r>
              <a:rPr lang="en-US" sz="1400" dirty="0" smtClean="0"/>
              <a:t>                string </a:t>
            </a:r>
            <a:r>
              <a:rPr lang="en-US" sz="1400" dirty="0" err="1" smtClean="0"/>
              <a:t>Radiance:MeasurementUnits</a:t>
            </a:r>
            <a:r>
              <a:rPr lang="en-US" sz="1400" dirty="0" smtClean="0"/>
              <a:t> = "W/(m^2 </a:t>
            </a:r>
            <a:r>
              <a:rPr lang="en-US" sz="1400" dirty="0" err="1" smtClean="0"/>
              <a:t>μm</a:t>
            </a:r>
            <a:r>
              <a:rPr lang="en-US" sz="1400" dirty="0" smtClean="0"/>
              <a:t> </a:t>
            </a:r>
            <a:r>
              <a:rPr lang="en-US" sz="1400" dirty="0" err="1" smtClean="0"/>
              <a:t>sr</a:t>
            </a:r>
            <a:r>
              <a:rPr lang="en-US" sz="1400" dirty="0" smtClean="0"/>
              <a:t>)" ;</a:t>
            </a:r>
          </a:p>
          <a:p>
            <a:pPr marL="0" indent="0">
              <a:buNone/>
            </a:pPr>
            <a:r>
              <a:rPr lang="en-US" sz="1400" dirty="0" smtClean="0"/>
              <a:t>                ….</a:t>
            </a:r>
          </a:p>
          <a:p>
            <a:pPr marL="0" indent="0">
              <a:buNone/>
            </a:pPr>
            <a:r>
              <a:rPr lang="en-US" sz="1400" dirty="0" smtClean="0"/>
              <a:t>} // group VIIRS-M7-SDR_All</a:t>
            </a:r>
          </a:p>
          <a:p>
            <a:pPr marL="0" indent="0">
              <a:buNone/>
            </a:pPr>
            <a:r>
              <a:rPr lang="en-US" sz="1400" dirty="0" smtClean="0"/>
              <a:t>  } // group </a:t>
            </a:r>
            <a:r>
              <a:rPr lang="en-US" sz="1400" dirty="0" err="1" smtClean="0"/>
              <a:t>All_Data</a:t>
            </a:r>
            <a:r>
              <a:rPr lang="en-US" sz="1400" dirty="0" smtClean="0"/>
              <a:t>                                          </a:t>
            </a:r>
            <a:r>
              <a:rPr lang="en-US" sz="1400" b="1" dirty="0" smtClean="0">
                <a:solidFill>
                  <a:srgbClr val="C00000"/>
                </a:solidFill>
              </a:rPr>
              <a:t>New attributes</a:t>
            </a:r>
          </a:p>
          <a:p>
            <a:pPr marL="0" indent="0">
              <a:buNone/>
            </a:pPr>
            <a:r>
              <a:rPr lang="en-US" sz="1400" dirty="0" smtClean="0"/>
              <a:t>}</a:t>
            </a:r>
          </a:p>
          <a:p>
            <a:pPr marL="0" indent="0">
              <a:buNone/>
            </a:pPr>
            <a:r>
              <a:rPr lang="en-US" sz="1400" dirty="0" smtClean="0"/>
              <a:t> </a:t>
            </a:r>
          </a:p>
          <a:p>
            <a:pPr lvl="0"/>
            <a:endParaRPr lang="en-US" sz="1400" dirty="0"/>
          </a:p>
        </p:txBody>
      </p:sp>
      <p:sp>
        <p:nvSpPr>
          <p:cNvPr id="5" name="Oval 4"/>
          <p:cNvSpPr/>
          <p:nvPr/>
        </p:nvSpPr>
        <p:spPr>
          <a:xfrm>
            <a:off x="457201" y="2831435"/>
            <a:ext cx="2568234" cy="59756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048000" y="3031198"/>
            <a:ext cx="667002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15002" y="3130217"/>
            <a:ext cx="628398" cy="13336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78057" y="3842834"/>
            <a:ext cx="2988083" cy="317457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659013" y="4001562"/>
            <a:ext cx="684387" cy="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28600" y="4627399"/>
            <a:ext cx="7246101" cy="859001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101123" y="5486401"/>
            <a:ext cx="149404" cy="48925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71225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Augmentation Steps: 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Purpose: Make geolocation information from GEO product file available in JPSS product file to be usable by netCDF-4 visualization tools</a:t>
            </a:r>
          </a:p>
          <a:p>
            <a:pPr lvl="0"/>
            <a:r>
              <a:rPr lang="en-US" dirty="0" smtClean="0"/>
              <a:t>Solution: Copy datasets “Longitude”, “Latitude”, and “Height” from the GEO file to product file</a:t>
            </a:r>
          </a:p>
          <a:p>
            <a:pPr lvl="0"/>
            <a:r>
              <a:rPr lang="en-US" dirty="0" smtClean="0"/>
              <a:t>Result: </a:t>
            </a:r>
          </a:p>
          <a:p>
            <a:pPr lvl="1"/>
            <a:r>
              <a:rPr lang="en-US" dirty="0" smtClean="0"/>
              <a:t>Geolocation information is available in the JPSS product file along with raw data</a:t>
            </a:r>
          </a:p>
          <a:p>
            <a:pPr lvl="1"/>
            <a:r>
              <a:rPr lang="en-US" dirty="0" smtClean="0"/>
              <a:t>File size may substantially increase</a:t>
            </a:r>
          </a:p>
          <a:p>
            <a:pPr lvl="0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5069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Using IDV with Augmented File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06" y="1728497"/>
            <a:ext cx="6309360" cy="440880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06001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IDV Specific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all datasets available in a ROOT Group</a:t>
            </a:r>
          </a:p>
          <a:p>
            <a:pPr lvl="1"/>
            <a:r>
              <a:rPr lang="en-US" dirty="0" smtClean="0"/>
              <a:t>IDV is based on netCDF classic model</a:t>
            </a:r>
          </a:p>
          <a:p>
            <a:pPr lvl="1"/>
            <a:r>
              <a:rPr lang="en-US" dirty="0" smtClean="0"/>
              <a:t>IDV doesn’t understand groups</a:t>
            </a:r>
          </a:p>
          <a:p>
            <a:pPr lvl="1"/>
            <a:r>
              <a:rPr lang="en-US" dirty="0" smtClean="0"/>
              <a:t>Solution: </a:t>
            </a:r>
          </a:p>
          <a:p>
            <a:pPr lvl="2"/>
            <a:r>
              <a:rPr lang="en-US" dirty="0" smtClean="0"/>
              <a:t>Added paths to datasets to the Root group</a:t>
            </a:r>
          </a:p>
          <a:p>
            <a:pPr lvl="2"/>
            <a:r>
              <a:rPr lang="en-US" dirty="0" smtClean="0"/>
              <a:t>Hided original /</a:t>
            </a:r>
            <a:r>
              <a:rPr lang="en-US" dirty="0" err="1" smtClean="0"/>
              <a:t>All_Data</a:t>
            </a:r>
            <a:r>
              <a:rPr lang="en-US" dirty="0" smtClean="0"/>
              <a:t> group</a:t>
            </a:r>
          </a:p>
          <a:p>
            <a:r>
              <a:rPr lang="en-US" dirty="0" smtClean="0"/>
              <a:t>Add IDV required attributes</a:t>
            </a:r>
          </a:p>
          <a:p>
            <a:pPr lvl="1"/>
            <a:r>
              <a:rPr lang="en-US" dirty="0" smtClean="0"/>
              <a:t>May require domain knowledge (scale factors, offsets, and where to find them)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31597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IDV Required HDF5 Attributes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373151"/>
              </p:ext>
            </p:extLst>
          </p:nvPr>
        </p:nvGraphicFramePr>
        <p:xfrm>
          <a:off x="327732" y="2222500"/>
          <a:ext cx="8587532" cy="368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Document" r:id="rId3" imgW="5626100" imgH="2413000" progId="Word.Document.12">
                  <p:link updateAutomatic="1"/>
                </p:oleObj>
              </mc:Choice>
              <mc:Fallback>
                <p:oleObj name="Document" r:id="rId3" imgW="5626100" imgH="24130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732" y="2222500"/>
                        <a:ext cx="8587532" cy="3683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1355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h5edit tool to add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% h5edit -c "CREATE /Radiance </a:t>
            </a:r>
            <a:r>
              <a:rPr lang="en-US" dirty="0" err="1" smtClean="0"/>
              <a:t>scale_factor</a:t>
            </a:r>
            <a:r>
              <a:rPr lang="en-US" dirty="0" smtClean="0"/>
              <a:t> {H5T_IEEE_F32LE SIMPLE(1) DATA{2.8339462E-4}};" SVM07…..h5</a:t>
            </a:r>
          </a:p>
          <a:p>
            <a:r>
              <a:rPr lang="en-US" dirty="0" smtClean="0"/>
              <a:t>% h5edit -c "CREATE /Longitude units {H5T_STRING { STRSIZE 12 } DATA {'</a:t>
            </a:r>
            <a:r>
              <a:rPr lang="en-US" dirty="0" err="1" smtClean="0"/>
              <a:t>degrees_east</a:t>
            </a:r>
            <a:r>
              <a:rPr lang="en-US" dirty="0" smtClean="0"/>
              <a:t>'}};” SVM07…..h5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80962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“Radiance” Variable in IDV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917" b="9917"/>
          <a:stretch>
            <a:fillRect/>
          </a:stretch>
        </p:blipFill>
        <p:spPr>
          <a:xfrm>
            <a:off x="609600" y="1516507"/>
            <a:ext cx="7924800" cy="4358385"/>
          </a:xfr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92185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 Support for JPSS-augmented Files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9181-801E-467E-8353-A32C05588B1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7203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CF conventions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Climate and Forecast Metadata conventions (CF conventions) are widely accepted by earth science user </a:t>
            </a:r>
            <a:r>
              <a:rPr lang="en-US" dirty="0" smtClean="0"/>
              <a:t>communities</a:t>
            </a:r>
          </a:p>
          <a:p>
            <a:r>
              <a:rPr lang="en-US" dirty="0" smtClean="0"/>
              <a:t>CF conventions </a:t>
            </a:r>
            <a:r>
              <a:rPr lang="en-US" dirty="0"/>
              <a:t>are followed by several popular netCDF tools to display and analyze </a:t>
            </a:r>
            <a:r>
              <a:rPr lang="en-US" dirty="0" smtClean="0"/>
              <a:t>netCDF-4 data.</a:t>
            </a:r>
          </a:p>
          <a:p>
            <a:r>
              <a:rPr lang="en-US" dirty="0" smtClean="0"/>
              <a:t>JPSS </a:t>
            </a:r>
            <a:r>
              <a:rPr lang="en-US" dirty="0"/>
              <a:t>XML files contain </a:t>
            </a:r>
            <a:r>
              <a:rPr lang="en-US" dirty="0" smtClean="0"/>
              <a:t>metadata </a:t>
            </a:r>
            <a:r>
              <a:rPr lang="en-US" dirty="0"/>
              <a:t>information defined by CF conventions.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80499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CF?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CF attributes are necessary to properly display augmented files via popular netCDF tools.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B1F2A-963A-4A73-AFEB-CF0D0641F6BD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34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86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example not following CF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7" name="Picture 6" descr="latlon_wrongunit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4191000" cy="4724400"/>
          </a:xfrm>
          <a:prstGeom prst="rect">
            <a:avLst/>
          </a:prstGeom>
        </p:spPr>
      </p:pic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4229100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90800" y="2971800"/>
            <a:ext cx="1143000" cy="330052"/>
          </a:xfrm>
          <a:prstGeom prst="rect">
            <a:avLst/>
          </a:prstGeom>
          <a:noFill/>
          <a:ln w="38100">
            <a:solidFill>
              <a:srgbClr val="FF3300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3733800" y="1828800"/>
            <a:ext cx="129540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ounded Rectangular Callout 11"/>
          <p:cNvSpPr/>
          <p:nvPr/>
        </p:nvSpPr>
        <p:spPr bwMode="auto">
          <a:xfrm>
            <a:off x="5029200" y="1240465"/>
            <a:ext cx="2819400" cy="685800"/>
          </a:xfrm>
          <a:prstGeom prst="wedgeRoundRectCallout">
            <a:avLst>
              <a:gd name="adj1" fmla="val -20833"/>
              <a:gd name="adj2" fmla="val 50379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Do not follow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CF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13926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86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example following CF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8" name="Picture 7" descr="test_2d_latlon_novali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990600"/>
            <a:ext cx="4191000" cy="52578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7698" y="2273433"/>
            <a:ext cx="4540102" cy="397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685800" y="2971800"/>
            <a:ext cx="2286000" cy="533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3048000" y="1945758"/>
            <a:ext cx="1676400" cy="12785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ed Rectangular Callout 12"/>
          <p:cNvSpPr/>
          <p:nvPr/>
        </p:nvSpPr>
        <p:spPr bwMode="auto">
          <a:xfrm>
            <a:off x="4724400" y="1371600"/>
            <a:ext cx="1644502" cy="685800"/>
          </a:xfrm>
          <a:prstGeom prst="wedgeRoundRectCallout">
            <a:avLst>
              <a:gd name="adj1" fmla="val -20833"/>
              <a:gd name="adj2" fmla="val 47955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+mn-lt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ollow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CF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91570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Investigate the key CF requirements for tools to access JPSS-augmented files</a:t>
            </a:r>
          </a:p>
          <a:p>
            <a:r>
              <a:rPr lang="en-US" dirty="0" smtClean="0"/>
              <a:t>Investigate the equivalent CF information at JPSS data and XML files</a:t>
            </a:r>
          </a:p>
          <a:p>
            <a:r>
              <a:rPr lang="en-US" dirty="0" smtClean="0"/>
              <a:t>Collect questions and issues to ask the JPSS team </a:t>
            </a:r>
          </a:p>
          <a:p>
            <a:r>
              <a:rPr lang="en-US" dirty="0" smtClean="0"/>
              <a:t>Provide suggestions and solutions for mapping JPSS metadata to CF-compliant metadata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435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</a:t>
            </a:r>
            <a:r>
              <a:rPr lang="en-US" baseline="0" dirty="0" smtClean="0"/>
              <a:t>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“HDF5 Augmentation Tool for </a:t>
            </a:r>
            <a:r>
              <a:rPr lang="en-US" dirty="0" smtClean="0"/>
              <a:t>NPP/JPSS </a:t>
            </a:r>
            <a:r>
              <a:rPr lang="en-US" dirty="0" smtClean="0"/>
              <a:t>Product Files. Requirements, Design and Mapping Specifications”</a:t>
            </a:r>
          </a:p>
          <a:p>
            <a:pPr lvl="1"/>
            <a:r>
              <a:rPr lang="en-US" dirty="0" smtClean="0">
                <a:hlinkClick r:id="rId2"/>
              </a:rPr>
              <a:t>http://www.hdfgroup.uiuc.edu/ftp/pub/outgoing/NPOESS/augmenttion-tool/h5augjpss.pdf</a:t>
            </a:r>
            <a:endParaRPr lang="en-US" dirty="0" smtClean="0"/>
          </a:p>
          <a:p>
            <a:r>
              <a:rPr lang="en-US" dirty="0" smtClean="0"/>
              <a:t> “Quick and dirty” </a:t>
            </a:r>
            <a:r>
              <a:rPr lang="en-US" dirty="0"/>
              <a:t>p</a:t>
            </a:r>
            <a:r>
              <a:rPr lang="en-US" dirty="0" smtClean="0"/>
              <a:t>rototype of the h5augjpss tool is available on demand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17899"/>
      </p:ext>
    </p:extLst>
  </p:cSld>
  <p:clrMapOvr>
    <a:masterClrMapping/>
  </p:clrMapOvr>
  <p:transition spd="med"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draft of comprehensive document about CF support for JPSS-augmented files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://www.hdfgroup.uiuc.edu/ftp/pub/outgoing/NPOESS/augmentation-</a:t>
            </a:r>
            <a:r>
              <a:rPr lang="en-US" dirty="0" smtClean="0">
                <a:hlinkClick r:id="rId3"/>
              </a:rPr>
              <a:t>tool</a:t>
            </a:r>
            <a:r>
              <a:rPr lang="en-US" dirty="0" smtClean="0">
                <a:solidFill>
                  <a:schemeClr val="bg2"/>
                </a:solidFill>
                <a:hlinkClick r:id="rId3"/>
              </a:rPr>
              <a:t>/CF-JPSS.pdf</a:t>
            </a:r>
            <a:r>
              <a:rPr lang="en-US" dirty="0" smtClean="0">
                <a:solidFill>
                  <a:schemeClr val="bg2"/>
                </a:solidFill>
              </a:rPr>
              <a:t>  </a:t>
            </a:r>
          </a:p>
          <a:p>
            <a:r>
              <a:rPr lang="en-US" dirty="0" smtClean="0"/>
              <a:t>Successfully display sample JPSS files via IDV after CF attributes are added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287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augmentation issues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02804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Identifying</a:t>
            </a:r>
            <a:r>
              <a:rPr lang="en-US" baseline="0" dirty="0" smtClean="0"/>
              <a:t> key tools</a:t>
            </a:r>
            <a:r>
              <a:rPr lang="en-US" sz="3600" dirty="0" smtClean="0">
                <a:solidFill>
                  <a:srgbClr val="0000CC"/>
                </a:solidFill>
                <a:effectLst>
                  <a:outerShdw blurRad="38100" dist="38100" dir="2700000" algn="tl" rotWithShape="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to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tools are</a:t>
            </a:r>
            <a:r>
              <a:rPr lang="en-US" baseline="0" dirty="0" smtClean="0"/>
              <a:t> important for netCDF users?</a:t>
            </a:r>
          </a:p>
          <a:p>
            <a:pPr lvl="1"/>
            <a:r>
              <a:rPr lang="en-US" dirty="0" smtClean="0"/>
              <a:t>We’re testing IDV </a:t>
            </a:r>
          </a:p>
          <a:p>
            <a:pPr lvl="1"/>
            <a:r>
              <a:rPr lang="en-US" baseline="0" dirty="0" smtClean="0"/>
              <a:t>What</a:t>
            </a:r>
            <a:r>
              <a:rPr lang="en-US" dirty="0" smtClean="0"/>
              <a:t> other tools should we be investigating?</a:t>
            </a:r>
          </a:p>
          <a:p>
            <a:pPr lvl="1"/>
            <a:r>
              <a:rPr lang="en-US" dirty="0" smtClean="0"/>
              <a:t>Who should we be working with and how?</a:t>
            </a:r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16262"/>
      </p:ext>
    </p:extLst>
  </p:cSld>
  <p:clrMapOvr>
    <a:masterClrMapping/>
  </p:clrMapOvr>
  <p:transition spd="med"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Future Work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BEF43-83EC-4351-BAAF-4C1DE299C4B4}" type="slidenum">
              <a:rPr lang="en-US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54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work -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Finish h5edit</a:t>
            </a:r>
          </a:p>
          <a:p>
            <a:pPr lvl="0"/>
            <a:r>
              <a:rPr lang="en-US" dirty="0" smtClean="0"/>
              <a:t>Deploy/maintain software</a:t>
            </a:r>
          </a:p>
          <a:p>
            <a:pPr lvl="0"/>
            <a:r>
              <a:rPr lang="en-US" dirty="0" smtClean="0"/>
              <a:t>Streamline testing on mini-IDPS</a:t>
            </a:r>
          </a:p>
          <a:p>
            <a:r>
              <a:rPr lang="en-US" dirty="0" smtClean="0"/>
              <a:t>Achieving netCDF compatibility for JPSS</a:t>
            </a:r>
          </a:p>
          <a:p>
            <a:r>
              <a:rPr lang="en-US" dirty="0" smtClean="0"/>
              <a:t>User support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472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Deploy/maintain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Deploy and maintain new features</a:t>
            </a:r>
          </a:p>
          <a:p>
            <a:pPr lvl="1"/>
            <a:r>
              <a:rPr lang="en-US" dirty="0" smtClean="0"/>
              <a:t>Includes APIs, command line tools, HDFView.  </a:t>
            </a:r>
          </a:p>
          <a:p>
            <a:r>
              <a:rPr lang="en-US" dirty="0" smtClean="0"/>
              <a:t>Improve products based on feedback from </a:t>
            </a:r>
            <a:r>
              <a:rPr lang="en-US" dirty="0" smtClean="0"/>
              <a:t>NPP/JPSS </a:t>
            </a:r>
            <a:r>
              <a:rPr lang="en-US" dirty="0" smtClean="0"/>
              <a:t>customers and users.  </a:t>
            </a:r>
          </a:p>
          <a:p>
            <a:r>
              <a:rPr lang="en-US" dirty="0" smtClean="0"/>
              <a:t>Perform testing, documentation, bug fixes, source and binary releases.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455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scientists</a:t>
            </a:r>
            <a:r>
              <a:rPr lang="en-US" baseline="0" dirty="0" smtClean="0"/>
              <a:t> can we work with?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59364"/>
      </p:ext>
    </p:extLst>
  </p:cSld>
  <p:clrMapOvr>
    <a:masterClrMapping/>
  </p:clrMapOvr>
  <p:transition spd="med"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scientists can we work with?</a:t>
            </a:r>
          </a:p>
          <a:p>
            <a:pPr lvl="1"/>
            <a:r>
              <a:rPr lang="en-US" dirty="0" smtClean="0"/>
              <a:t>Need help with identifying metadata in XML product file to be brought to the augmented file (all, some?)</a:t>
            </a:r>
            <a:endParaRPr lang="en-US" dirty="0"/>
          </a:p>
          <a:p>
            <a:r>
              <a:rPr lang="en-US" dirty="0"/>
              <a:t>What tools are important for </a:t>
            </a:r>
            <a:r>
              <a:rPr lang="en-US" dirty="0" err="1"/>
              <a:t>netCDF</a:t>
            </a:r>
            <a:r>
              <a:rPr lang="en-US" dirty="0"/>
              <a:t> users?</a:t>
            </a:r>
          </a:p>
          <a:p>
            <a:pPr marL="342900" lvl="1" indent="-342900"/>
            <a:r>
              <a:rPr lang="en-US" sz="2800" dirty="0"/>
              <a:t>What other tools should we be investigating?</a:t>
            </a:r>
          </a:p>
          <a:p>
            <a:r>
              <a:rPr lang="en-US" dirty="0" smtClean="0"/>
              <a:t>Questions and comments from the audience.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73709"/>
      </p:ext>
    </p:extLst>
  </p:cSld>
  <p:clrMapOvr>
    <a:masterClrMapping/>
  </p:clrMapOvr>
  <p:transition spd="med"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918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DA64-3BA5-464E-9264-A22A0B53E752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19461" name="Picture 3" descr="C:\Users\xcao\AppData\Local\Microsoft\Windows\Temporary Internet Files\Content.IE5\YDAI9PX9\MCj043441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676400"/>
            <a:ext cx="426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67689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work was supported by NOAA/NESDIS contract DG133E07CQ0055 with Prime Contractor Riverside Technology, inc. The work reported on here is part of Task Order No. 18: IPO/JPSS support.</a:t>
            </a:r>
          </a:p>
          <a:p>
            <a:r>
              <a:rPr lang="en-US" dirty="0" smtClean="0"/>
              <a:t>Any opinions, findings, conclusions, or recommendations expressed in this material are those of the author[s] and do not necessarily reflect the views of the project sponsors or the prime contractor.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6,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D4385-CCCA-4BBF-AB19-415EBC87934F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8711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29722</TotalTime>
  <Words>2766</Words>
  <Application>Microsoft Office PowerPoint</Application>
  <PresentationFormat>On-screen Show (4:3)</PresentationFormat>
  <Paragraphs>561</Paragraphs>
  <Slides>66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1_Presentation on product or service</vt:lpstr>
      <vt:lpstr>\\localhost\Users\epourmal\THG-Projects\ESDIS\NASA annual 2011\Macintosh HD:Users:epourmal:THG-Projects:NPOESS:Augmentation Tool:Augtool- design:HDF5-aug-tool:2011-03-25-design-9.docx!OLE_LINK1</vt:lpstr>
      <vt:lpstr>JPSS/NPP Report and Discussions</vt:lpstr>
      <vt:lpstr>HDF-JPSS Team</vt:lpstr>
      <vt:lpstr>Goal Provide HDF5 risk-reduction support for the distribution of NPOESS VIIRS, OMPS, and other sensor and environmental data products</vt:lpstr>
      <vt:lpstr>Areas of primary need</vt:lpstr>
      <vt:lpstr>2010-2011 Priorities</vt:lpstr>
      <vt:lpstr>NPP/JPSS Project Information</vt:lpstr>
      <vt:lpstr>JPSS Software FTP Site</vt:lpstr>
      <vt:lpstr>HDF NPOESS Wiki</vt:lpstr>
      <vt:lpstr>helpdesk support and technical backup  regular Engagement with the community</vt:lpstr>
      <vt:lpstr>NPP/JPSS User Support </vt:lpstr>
      <vt:lpstr>Special tasks through support desk</vt:lpstr>
      <vt:lpstr>Testing on platforms important to NPP/JPSS</vt:lpstr>
      <vt:lpstr>Testing NPP/JPSS platforms and files</vt:lpstr>
      <vt:lpstr>Software to Facilitate NPP/JPSS data access and management</vt:lpstr>
      <vt:lpstr>Software support</vt:lpstr>
      <vt:lpstr>h5edit   A new tool to add/delete/modify objects in HDF5 files </vt:lpstr>
      <vt:lpstr>The need for a file editor</vt:lpstr>
      <vt:lpstr>H5edit</vt:lpstr>
      <vt:lpstr>Status</vt:lpstr>
      <vt:lpstr>H5Edit Resources links</vt:lpstr>
      <vt:lpstr>Harmonizing NPP/JPSS products with netcdf</vt:lpstr>
      <vt:lpstr>Background</vt:lpstr>
      <vt:lpstr>GOAL</vt:lpstr>
      <vt:lpstr>Project Objectives</vt:lpstr>
      <vt:lpstr>Problems to address</vt:lpstr>
      <vt:lpstr>Problem 1</vt:lpstr>
      <vt:lpstr>Problem 2</vt:lpstr>
      <vt:lpstr>Problem 3</vt:lpstr>
      <vt:lpstr>Initial Solution</vt:lpstr>
      <vt:lpstr>Requirements</vt:lpstr>
      <vt:lpstr>Assumptions</vt:lpstr>
      <vt:lpstr>Assumptions</vt:lpstr>
      <vt:lpstr>Recap: Problems to address</vt:lpstr>
      <vt:lpstr>Augmentation Solution</vt:lpstr>
      <vt:lpstr>Augmentation Steps</vt:lpstr>
      <vt:lpstr>PowerPoint Presentation</vt:lpstr>
      <vt:lpstr>PowerPoint Presentation</vt:lpstr>
      <vt:lpstr>Augmentation Step 1</vt:lpstr>
      <vt:lpstr>Example of problem 1: ncdump</vt:lpstr>
      <vt:lpstr>Example: Result of Step 1</vt:lpstr>
      <vt:lpstr>Augmentation Steps: Step 2</vt:lpstr>
      <vt:lpstr>Example: Result of Steps 1 + 2</vt:lpstr>
      <vt:lpstr>Augmentation Steps: Step 3</vt:lpstr>
      <vt:lpstr>Example: Using IDV with Augmented File</vt:lpstr>
      <vt:lpstr>IDV Specific Changes</vt:lpstr>
      <vt:lpstr>Example: IDV Required HDF5 Attributes</vt:lpstr>
      <vt:lpstr>Using h5edit tool to add attributes</vt:lpstr>
      <vt:lpstr>Example: “Radiance” Variable in IDV</vt:lpstr>
      <vt:lpstr>CF Support for JPSS-augmented Files</vt:lpstr>
      <vt:lpstr>CF conventions</vt:lpstr>
      <vt:lpstr>Why CF? </vt:lpstr>
      <vt:lpstr>An example not following CF</vt:lpstr>
      <vt:lpstr>An example following CF</vt:lpstr>
      <vt:lpstr>Approaches</vt:lpstr>
      <vt:lpstr>Project status</vt:lpstr>
      <vt:lpstr>Project Status</vt:lpstr>
      <vt:lpstr>Other augmentation issues</vt:lpstr>
      <vt:lpstr>Identifying key tools to test</vt:lpstr>
      <vt:lpstr>Future Work</vt:lpstr>
      <vt:lpstr>Future work - Overview</vt:lpstr>
      <vt:lpstr>Deploy/maintain software</vt:lpstr>
      <vt:lpstr>What scientists can we work with?</vt:lpstr>
      <vt:lpstr>Discussion</vt:lpstr>
      <vt:lpstr>Thank You!</vt:lpstr>
      <vt:lpstr>Questions?</vt:lpstr>
      <vt:lpstr>Acknowledgements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Folk, Michael J</cp:lastModifiedBy>
  <cp:revision>345</cp:revision>
  <cp:lastPrinted>1601-01-01T00:00:00Z</cp:lastPrinted>
  <dcterms:created xsi:type="dcterms:W3CDTF">2006-05-18T14:39:14Z</dcterms:created>
  <dcterms:modified xsi:type="dcterms:W3CDTF">2011-04-06T12:23:48Z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